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0" r:id="rId17"/>
    <p:sldId id="273" r:id="rId18"/>
    <p:sldId id="274" r:id="rId19"/>
    <p:sldId id="275" r:id="rId20"/>
    <p:sldId id="271" r:id="rId21"/>
    <p:sldId id="276" r:id="rId22"/>
    <p:sldId id="278" r:id="rId23"/>
    <p:sldId id="279" r:id="rId24"/>
    <p:sldId id="280" r:id="rId25"/>
    <p:sldId id="281" r:id="rId26"/>
    <p:sldId id="277" r:id="rId27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imitris\Dropbox\&#924;&#934;&#916;%20&#917;&#961;&#947;&#945;&#963;&#964;&#942;&#961;&#953;&#959;\&#929;&#949;&#965;&#963;&#964;&#959;&#960;&#959;&#953;&#951;&#956;&#941;&#957;&#951;%20&#954;&#955;&#943;&#957;&#951;\fluidized%20be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imitris\Dropbox\&#924;&#934;&#916;%20&#917;&#961;&#947;&#945;&#963;&#964;&#942;&#961;&#953;&#959;\&#929;&#949;&#965;&#963;&#964;&#959;&#960;&#959;&#953;&#951;&#956;&#941;&#957;&#951;%20&#954;&#955;&#943;&#957;&#951;\fluidized%20bed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v>Δp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Sheet2!$B$2:$B$22</c:f>
              <c:numCache>
                <c:formatCode>General</c:formatCode>
                <c:ptCount val="21"/>
                <c:pt idx="0">
                  <c:v>2.6416681689802293E-2</c:v>
                </c:pt>
                <c:pt idx="1">
                  <c:v>5.4720269214590465E-2</c:v>
                </c:pt>
                <c:pt idx="2">
                  <c:v>0.12264887927408208</c:v>
                </c:pt>
                <c:pt idx="3">
                  <c:v>0.30190493359774051</c:v>
                </c:pt>
                <c:pt idx="4">
                  <c:v>0.66419085391502919</c:v>
                </c:pt>
                <c:pt idx="5">
                  <c:v>0.8396730965687158</c:v>
                </c:pt>
                <c:pt idx="6">
                  <c:v>1.1396911243314705</c:v>
                </c:pt>
                <c:pt idx="7">
                  <c:v>1.2227149810708491</c:v>
                </c:pt>
                <c:pt idx="8">
                  <c:v>1.4340484345892675</c:v>
                </c:pt>
                <c:pt idx="9">
                  <c:v>1.6189652064178834</c:v>
                </c:pt>
                <c:pt idx="10">
                  <c:v>1.6944414398173187</c:v>
                </c:pt>
                <c:pt idx="11">
                  <c:v>1.5831139955531519</c:v>
                </c:pt>
                <c:pt idx="12">
                  <c:v>1.3887626945496063</c:v>
                </c:pt>
                <c:pt idx="13">
                  <c:v>1.2321495102457785</c:v>
                </c:pt>
                <c:pt idx="14">
                  <c:v>1.0944053842918093</c:v>
                </c:pt>
                <c:pt idx="15">
                  <c:v>0.92269695330809443</c:v>
                </c:pt>
                <c:pt idx="16">
                  <c:v>0.66230394808004323</c:v>
                </c:pt>
                <c:pt idx="17">
                  <c:v>0.371720449492218</c:v>
                </c:pt>
                <c:pt idx="18">
                  <c:v>0.12642269094405384</c:v>
                </c:pt>
                <c:pt idx="19">
                  <c:v>8.8684574244336276E-2</c:v>
                </c:pt>
                <c:pt idx="20">
                  <c:v>4.1511928369689324E-2</c:v>
                </c:pt>
              </c:numCache>
            </c:numRef>
          </c:xVal>
          <c:yVal>
            <c:numRef>
              <c:f>Sheet2!$A$2:$A$22</c:f>
              <c:numCache>
                <c:formatCode>General</c:formatCode>
                <c:ptCount val="21"/>
                <c:pt idx="0">
                  <c:v>-0.2</c:v>
                </c:pt>
                <c:pt idx="1">
                  <c:v>0.6</c:v>
                </c:pt>
                <c:pt idx="2">
                  <c:v>1.4</c:v>
                </c:pt>
                <c:pt idx="3">
                  <c:v>2.2999999999999998</c:v>
                </c:pt>
                <c:pt idx="4">
                  <c:v>2.7</c:v>
                </c:pt>
                <c:pt idx="5">
                  <c:v>2.9</c:v>
                </c:pt>
                <c:pt idx="6">
                  <c:v>3.3</c:v>
                </c:pt>
                <c:pt idx="7">
                  <c:v>3.3</c:v>
                </c:pt>
                <c:pt idx="8">
                  <c:v>3.5</c:v>
                </c:pt>
                <c:pt idx="9">
                  <c:v>3.6</c:v>
                </c:pt>
                <c:pt idx="10">
                  <c:v>3.4</c:v>
                </c:pt>
                <c:pt idx="11">
                  <c:v>3.5</c:v>
                </c:pt>
                <c:pt idx="12">
                  <c:v>3.4</c:v>
                </c:pt>
                <c:pt idx="13">
                  <c:v>3.2</c:v>
                </c:pt>
                <c:pt idx="14">
                  <c:v>3.4</c:v>
                </c:pt>
                <c:pt idx="15">
                  <c:v>3</c:v>
                </c:pt>
                <c:pt idx="16">
                  <c:v>2.9</c:v>
                </c:pt>
                <c:pt idx="17">
                  <c:v>2.2999999999999998</c:v>
                </c:pt>
                <c:pt idx="18">
                  <c:v>1.3</c:v>
                </c:pt>
                <c:pt idx="19">
                  <c:v>0.5</c:v>
                </c:pt>
                <c:pt idx="20">
                  <c:v>-0.2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BE7-4BE9-B1CA-2412DAFE05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6792800"/>
        <c:axId val="-206794976"/>
      </c:scatterChart>
      <c:valAx>
        <c:axId val="-2067928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-206794976"/>
        <c:crosses val="autoZero"/>
        <c:crossBetween val="midCat"/>
      </c:valAx>
      <c:valAx>
        <c:axId val="-206794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-20679280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l-G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title>
    <c:autoTitleDeleted val="0"/>
    <c:plotArea>
      <c:layout>
        <c:manualLayout>
          <c:layoutTarget val="inner"/>
          <c:xMode val="edge"/>
          <c:yMode val="edge"/>
          <c:x val="6.7122922134733157E-2"/>
          <c:y val="7.9120370370370396E-2"/>
          <c:w val="0.86667563429571304"/>
          <c:h val="0.77736111111111106"/>
        </c:manualLayout>
      </c:layout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og"/>
            <c:dispRSqr val="0"/>
            <c:dispEq val="0"/>
          </c:trendline>
          <c:xVal>
            <c:numRef>
              <c:f>'Αρχική Επεξεργασία'!$U$20:$U$40</c:f>
              <c:numCache>
                <c:formatCode>0.00</c:formatCode>
                <c:ptCount val="21"/>
                <c:pt idx="0">
                  <c:v>2.6416681689802293E-2</c:v>
                </c:pt>
                <c:pt idx="1">
                  <c:v>5.4720269214590465E-2</c:v>
                </c:pt>
                <c:pt idx="2">
                  <c:v>0.12264887927408208</c:v>
                </c:pt>
                <c:pt idx="3">
                  <c:v>0.30190493359774051</c:v>
                </c:pt>
                <c:pt idx="4">
                  <c:v>0.66419085391502919</c:v>
                </c:pt>
                <c:pt idx="5">
                  <c:v>0.8396730965687158</c:v>
                </c:pt>
                <c:pt idx="6">
                  <c:v>1.1396911243314705</c:v>
                </c:pt>
                <c:pt idx="7">
                  <c:v>1.2227149810708491</c:v>
                </c:pt>
                <c:pt idx="8">
                  <c:v>1.4340484345892675</c:v>
                </c:pt>
                <c:pt idx="9">
                  <c:v>1.6189652064178834</c:v>
                </c:pt>
                <c:pt idx="10">
                  <c:v>1.6944414398173187</c:v>
                </c:pt>
                <c:pt idx="11">
                  <c:v>1.5831139955531519</c:v>
                </c:pt>
                <c:pt idx="12">
                  <c:v>1.3887626945496063</c:v>
                </c:pt>
                <c:pt idx="13">
                  <c:v>1.2321495102457785</c:v>
                </c:pt>
                <c:pt idx="14">
                  <c:v>1.0944053842918093</c:v>
                </c:pt>
                <c:pt idx="15">
                  <c:v>0.92269695330809443</c:v>
                </c:pt>
                <c:pt idx="16">
                  <c:v>0.66230394808004323</c:v>
                </c:pt>
                <c:pt idx="17">
                  <c:v>0.371720449492218</c:v>
                </c:pt>
                <c:pt idx="18">
                  <c:v>0.12642269094405384</c:v>
                </c:pt>
                <c:pt idx="19">
                  <c:v>8.8684574244336276E-2</c:v>
                </c:pt>
                <c:pt idx="20">
                  <c:v>4.1511928369689324E-2</c:v>
                </c:pt>
              </c:numCache>
            </c:numRef>
          </c:xVal>
          <c:yVal>
            <c:numRef>
              <c:f>'Αρχική Επεξεργασία'!$R$20:$R$40</c:f>
              <c:numCache>
                <c:formatCode>0.00</c:formatCode>
                <c:ptCount val="21"/>
                <c:pt idx="0" formatCode="0.0">
                  <c:v>-0.2</c:v>
                </c:pt>
                <c:pt idx="1">
                  <c:v>0.6</c:v>
                </c:pt>
                <c:pt idx="2" formatCode="0.0">
                  <c:v>1.4</c:v>
                </c:pt>
                <c:pt idx="3">
                  <c:v>2.2999999999999998</c:v>
                </c:pt>
                <c:pt idx="4" formatCode="0.0">
                  <c:v>2.7</c:v>
                </c:pt>
                <c:pt idx="5">
                  <c:v>2.9</c:v>
                </c:pt>
                <c:pt idx="6" formatCode="0.0">
                  <c:v>3.3</c:v>
                </c:pt>
                <c:pt idx="7">
                  <c:v>3.3</c:v>
                </c:pt>
                <c:pt idx="8" formatCode="0.0">
                  <c:v>3.5</c:v>
                </c:pt>
                <c:pt idx="9" formatCode="0.0">
                  <c:v>3.6</c:v>
                </c:pt>
                <c:pt idx="10">
                  <c:v>3.4</c:v>
                </c:pt>
                <c:pt idx="11">
                  <c:v>3.5</c:v>
                </c:pt>
                <c:pt idx="12">
                  <c:v>3.4</c:v>
                </c:pt>
                <c:pt idx="13">
                  <c:v>3.2</c:v>
                </c:pt>
                <c:pt idx="14">
                  <c:v>3.4</c:v>
                </c:pt>
                <c:pt idx="15">
                  <c:v>3</c:v>
                </c:pt>
                <c:pt idx="16">
                  <c:v>2.9</c:v>
                </c:pt>
                <c:pt idx="17">
                  <c:v>2.2999999999999998</c:v>
                </c:pt>
                <c:pt idx="18">
                  <c:v>1.3</c:v>
                </c:pt>
                <c:pt idx="19">
                  <c:v>0.5</c:v>
                </c:pt>
                <c:pt idx="20">
                  <c:v>-0.2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72F-498E-B911-5B8A8084AC2C}"/>
            </c:ext>
          </c:extLst>
        </c:ser>
        <c:ser>
          <c:idx val="1"/>
          <c:order val="1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og"/>
            <c:dispRSqr val="0"/>
            <c:dispEq val="0"/>
          </c:trendline>
          <c:xVal>
            <c:numRef>
              <c:f>'Αρχική Επεξεργασία'!$Z$20:$Z$40</c:f>
              <c:numCache>
                <c:formatCode>0.00</c:formatCode>
                <c:ptCount val="21"/>
                <c:pt idx="0">
                  <c:v>3.207739919475993E-2</c:v>
                </c:pt>
                <c:pt idx="1">
                  <c:v>6.0380986719548099E-2</c:v>
                </c:pt>
                <c:pt idx="2">
                  <c:v>0.11384331871081467</c:v>
                </c:pt>
                <c:pt idx="3">
                  <c:v>0.29938905915109271</c:v>
                </c:pt>
                <c:pt idx="4">
                  <c:v>0.6289686116619595</c:v>
                </c:pt>
                <c:pt idx="5">
                  <c:v>0.87741121326843341</c:v>
                </c:pt>
                <c:pt idx="6">
                  <c:v>1.1208220659816117</c:v>
                </c:pt>
                <c:pt idx="7">
                  <c:v>1.2566792861005951</c:v>
                </c:pt>
                <c:pt idx="8">
                  <c:v>1.4290166856959718</c:v>
                </c:pt>
                <c:pt idx="9">
                  <c:v>1.6195941750295453</c:v>
                </c:pt>
                <c:pt idx="10">
                  <c:v>1.6919255653706708</c:v>
                </c:pt>
                <c:pt idx="11">
                  <c:v>1.5554393766400256</c:v>
                </c:pt>
                <c:pt idx="12">
                  <c:v>1.4164373134627328</c:v>
                </c:pt>
                <c:pt idx="13">
                  <c:v>1.2547923802656089</c:v>
                </c:pt>
                <c:pt idx="14">
                  <c:v>1.0950343529034712</c:v>
                </c:pt>
                <c:pt idx="15">
                  <c:v>0.92018107886144673</c:v>
                </c:pt>
                <c:pt idx="16">
                  <c:v>0.6534983875167758</c:v>
                </c:pt>
                <c:pt idx="17">
                  <c:v>0.36417282615227442</c:v>
                </c:pt>
                <c:pt idx="18">
                  <c:v>0.11069847565250486</c:v>
                </c:pt>
                <c:pt idx="19">
                  <c:v>7.3589327564449247E-2</c:v>
                </c:pt>
                <c:pt idx="20">
                  <c:v>3.7738116699717571E-2</c:v>
                </c:pt>
              </c:numCache>
            </c:numRef>
          </c:xVal>
          <c:yVal>
            <c:numRef>
              <c:f>'Αρχική Επεξεργασία'!$W$20:$W$40</c:f>
              <c:numCache>
                <c:formatCode>0.0</c:formatCode>
                <c:ptCount val="21"/>
                <c:pt idx="0">
                  <c:v>-0.20000000000000004</c:v>
                </c:pt>
                <c:pt idx="1">
                  <c:v>0.6</c:v>
                </c:pt>
                <c:pt idx="2">
                  <c:v>1.3666666666666665</c:v>
                </c:pt>
                <c:pt idx="3">
                  <c:v>2.2999999999999998</c:v>
                </c:pt>
                <c:pt idx="4">
                  <c:v>2.7333333333333329</c:v>
                </c:pt>
                <c:pt idx="5">
                  <c:v>2.9</c:v>
                </c:pt>
                <c:pt idx="6" formatCode="General">
                  <c:v>3.2999999999999994</c:v>
                </c:pt>
                <c:pt idx="7">
                  <c:v>3.2999999999999994</c:v>
                </c:pt>
                <c:pt idx="8">
                  <c:v>3.4666666666666668</c:v>
                </c:pt>
                <c:pt idx="9">
                  <c:v>3.5</c:v>
                </c:pt>
                <c:pt idx="10">
                  <c:v>3.5</c:v>
                </c:pt>
                <c:pt idx="11" formatCode="0.00">
                  <c:v>3.4</c:v>
                </c:pt>
                <c:pt idx="12">
                  <c:v>3.3000000000000003</c:v>
                </c:pt>
                <c:pt idx="13">
                  <c:v>3.2333333333333329</c:v>
                </c:pt>
                <c:pt idx="14">
                  <c:v>3.2666666666666671</c:v>
                </c:pt>
                <c:pt idx="15">
                  <c:v>2.9333333333333336</c:v>
                </c:pt>
                <c:pt idx="16">
                  <c:v>2.7333333333333329</c:v>
                </c:pt>
                <c:pt idx="17">
                  <c:v>2.2666666666666666</c:v>
                </c:pt>
                <c:pt idx="18">
                  <c:v>1.2666666666666666</c:v>
                </c:pt>
                <c:pt idx="19">
                  <c:v>0.46666666666666662</c:v>
                </c:pt>
                <c:pt idx="20">
                  <c:v>-0.20000000000000004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72F-498E-B911-5B8A8084AC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91704256"/>
        <c:axId val="-91703712"/>
      </c:scatterChart>
      <c:valAx>
        <c:axId val="-917042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-91703712"/>
        <c:crosses val="autoZero"/>
        <c:crossBetween val="midCat"/>
      </c:valAx>
      <c:valAx>
        <c:axId val="-91703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-9170425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l-G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83996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64264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73645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82510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15554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982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25601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80359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l-G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623225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76341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566885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6A65BAC-93CA-48D1-B072-9050BE9772D7}" type="datetimeFigureOut">
              <a:rPr lang="el-GR" smtClean="0"/>
              <a:t>22/3/2016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53E0E409-E936-4FDA-A854-122DD4D8B8E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81179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Εισαγωγικά στοιχεία </a:t>
            </a:r>
            <a:r>
              <a:rPr lang="el-GR" dirty="0"/>
              <a:t>Ε</a:t>
            </a:r>
            <a:r>
              <a:rPr lang="en-US" dirty="0" err="1" smtClean="0"/>
              <a:t>xcel</a:t>
            </a:r>
            <a:r>
              <a:rPr lang="en-US" dirty="0" smtClean="0"/>
              <a:t>		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l-GR" dirty="0" smtClean="0"/>
              <a:t>Σεμινάρια Χρήσης Η/Υ 201</a:t>
            </a:r>
            <a:r>
              <a:rPr lang="en-GB" dirty="0" smtClean="0"/>
              <a:t>5</a:t>
            </a:r>
            <a:r>
              <a:rPr lang="el-GR" dirty="0" smtClean="0"/>
              <a:t>-201</a:t>
            </a:r>
            <a:r>
              <a:rPr lang="en-GB" dirty="0" smtClean="0"/>
              <a:t>6</a:t>
            </a:r>
            <a:endParaRPr lang="el-GR" dirty="0" smtClean="0"/>
          </a:p>
          <a:p>
            <a:r>
              <a:rPr lang="el-GR" dirty="0" smtClean="0"/>
              <a:t>Ημερομηνία Παρουσίασης </a:t>
            </a:r>
            <a:r>
              <a:rPr lang="en-GB" dirty="0" smtClean="0"/>
              <a:t>23</a:t>
            </a:r>
            <a:r>
              <a:rPr lang="el-GR" dirty="0" smtClean="0"/>
              <a:t>/</a:t>
            </a:r>
            <a:r>
              <a:rPr lang="en-GB" dirty="0" smtClean="0"/>
              <a:t>3</a:t>
            </a:r>
            <a:r>
              <a:rPr lang="el-GR" dirty="0" smtClean="0"/>
              <a:t>/201</a:t>
            </a:r>
            <a:r>
              <a:rPr lang="en-GB" dirty="0" smtClean="0"/>
              <a:t>6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56877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Τί εστί </a:t>
            </a:r>
            <a:r>
              <a:rPr lang="en-US" dirty="0" smtClean="0"/>
              <a:t>excel?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l-GR" dirty="0" smtClean="0"/>
              <a:t>Αποτελεί εφαρμογή υπολογιστικών φύλλων</a:t>
            </a:r>
            <a:r>
              <a:rPr lang="en-US" dirty="0" smtClean="0"/>
              <a:t> (</a:t>
            </a:r>
            <a:r>
              <a:rPr lang="en-US" dirty="0" smtClean="0"/>
              <a:t>spreadsheets</a:t>
            </a:r>
            <a:r>
              <a:rPr lang="en-US" dirty="0" smtClean="0"/>
              <a:t>)</a:t>
            </a:r>
            <a:r>
              <a:rPr lang="el-GR" dirty="0" smtClean="0"/>
              <a:t>, δηλαδή αποσκοπεί στην οργάνωση, ανάλυση και αποθήκευση δεδομένων σε μορφή πινάκων.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22806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Πίνακες έχει και στο </a:t>
            </a:r>
            <a:r>
              <a:rPr lang="en-US" dirty="0" smtClean="0"/>
              <a:t>Word. </a:t>
            </a:r>
            <a:r>
              <a:rPr lang="el-GR" dirty="0" smtClean="0"/>
              <a:t>Ποια η διαφορά;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Βασικά στο </a:t>
            </a:r>
            <a:r>
              <a:rPr lang="en-US" dirty="0" smtClean="0"/>
              <a:t>Word</a:t>
            </a:r>
            <a:r>
              <a:rPr lang="el-GR" dirty="0" smtClean="0"/>
              <a:t> γίνεται απλά μια παράθεση δεδομέων σε πίνακες. Στο </a:t>
            </a:r>
            <a:r>
              <a:rPr lang="en-US" dirty="0" smtClean="0"/>
              <a:t>Excel </a:t>
            </a:r>
            <a:r>
              <a:rPr lang="el-GR" dirty="0" smtClean="0"/>
              <a:t>υπάρχουν πολλές παραπάνω δυνατότητες όπως</a:t>
            </a:r>
          </a:p>
          <a:p>
            <a:pPr lvl="1"/>
            <a:r>
              <a:rPr lang="el-GR" dirty="0" smtClean="0"/>
              <a:t>Επεξεργασία Δεδομέων</a:t>
            </a:r>
          </a:p>
          <a:p>
            <a:pPr lvl="1"/>
            <a:r>
              <a:rPr lang="el-GR" dirty="0" smtClean="0"/>
              <a:t>Υπολογισμοί</a:t>
            </a:r>
          </a:p>
          <a:p>
            <a:pPr lvl="1"/>
            <a:r>
              <a:rPr lang="el-GR" dirty="0" smtClean="0"/>
              <a:t>Δημιουργία Γραφικών Παραστάσεων</a:t>
            </a:r>
          </a:p>
          <a:p>
            <a:pPr lvl="1"/>
            <a:r>
              <a:rPr lang="el-GR" dirty="0" smtClean="0"/>
              <a:t>Και πολλά άλλα</a:t>
            </a:r>
          </a:p>
        </p:txBody>
      </p:sp>
    </p:spTree>
    <p:extLst>
      <p:ext uri="{BB962C8B-B14F-4D97-AF65-F5344CB8AC3E}">
        <p14:creationId xmlns:p14="http://schemas.microsoft.com/office/powerpoint/2010/main" val="116807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Περιβάλλον Μ</a:t>
            </a:r>
            <a:r>
              <a:rPr lang="en-US" dirty="0" err="1" smtClean="0"/>
              <a:t>icrosof</a:t>
            </a:r>
            <a:r>
              <a:rPr lang="en-US" dirty="0" smtClean="0"/>
              <a:t> Excel 2013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738" y="1004552"/>
            <a:ext cx="7900102" cy="4906851"/>
          </a:xfrm>
        </p:spPr>
      </p:pic>
    </p:spTree>
    <p:extLst>
      <p:ext uri="{BB962C8B-B14F-4D97-AF65-F5344CB8AC3E}">
        <p14:creationId xmlns:p14="http://schemas.microsoft.com/office/powerpoint/2010/main" val="289141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Βασικά Στοιχεία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257577"/>
            <a:ext cx="3265628" cy="5727171"/>
          </a:xfrm>
        </p:spPr>
        <p:txBody>
          <a:bodyPr/>
          <a:lstStyle/>
          <a:p>
            <a:r>
              <a:rPr lang="el-GR" dirty="0" smtClean="0"/>
              <a:t>Τα </a:t>
            </a:r>
            <a:r>
              <a:rPr lang="en-US" dirty="0" smtClean="0"/>
              <a:t>spreadsheets </a:t>
            </a:r>
            <a:r>
              <a:rPr lang="el-GR" dirty="0" smtClean="0"/>
              <a:t>αποτελούνται από γραμμές και στήλες</a:t>
            </a:r>
          </a:p>
          <a:p>
            <a:r>
              <a:rPr lang="el-GR" dirty="0" smtClean="0"/>
              <a:t>Το κάθε κελί παίρνει το όνομά του από την αντίστοιχη γραμμή και στήλη όπου βρίσκεται. Π.χ. Το κελί Β12, βρίσκεται στη 2</a:t>
            </a:r>
            <a:r>
              <a:rPr lang="el-GR" baseline="30000" dirty="0" smtClean="0"/>
              <a:t>η</a:t>
            </a:r>
            <a:r>
              <a:rPr lang="el-GR" dirty="0" smtClean="0"/>
              <a:t> στήλη και 12</a:t>
            </a:r>
            <a:r>
              <a:rPr lang="el-GR" baseline="30000" dirty="0" smtClean="0"/>
              <a:t>η</a:t>
            </a:r>
            <a:r>
              <a:rPr lang="el-GR" dirty="0" smtClean="0"/>
              <a:t> γραμμή. 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987" y="839306"/>
            <a:ext cx="3266667" cy="4885714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7890593" y="1737766"/>
            <a:ext cx="489396" cy="54200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9208394" y="4301544"/>
            <a:ext cx="759854" cy="52803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134896" y="1236372"/>
            <a:ext cx="1287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Όνομα Κελιού</a:t>
            </a:r>
            <a:endParaRPr lang="el-GR" dirty="0"/>
          </a:p>
        </p:txBody>
      </p:sp>
      <p:sp>
        <p:nvSpPr>
          <p:cNvPr id="12" name="TextBox 11"/>
          <p:cNvSpPr txBox="1"/>
          <p:nvPr/>
        </p:nvSpPr>
        <p:spPr>
          <a:xfrm>
            <a:off x="9878096" y="3932212"/>
            <a:ext cx="1030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Κελί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01684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Αλλαγή Ονόματος Κελιού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l-GR" dirty="0" smtClean="0"/>
              <a:t>Για μεμονωμένο κελί, απλά αλλάζουμε το ονομα στο πεδίου που αναγράφεται το όνομα του κελιου και πατάμε </a:t>
            </a:r>
            <a:r>
              <a:rPr lang="en-US" dirty="0" smtClean="0"/>
              <a:t>enter</a:t>
            </a:r>
          </a:p>
          <a:p>
            <a:pPr lvl="1"/>
            <a:r>
              <a:rPr lang="en-US" dirty="0" smtClean="0"/>
              <a:t>A</a:t>
            </a:r>
            <a:r>
              <a:rPr lang="el-GR" dirty="0" smtClean="0"/>
              <a:t>ν όμως μετά το μετανιώσουμε ή θέλουμε να αλλάξουμε όνομα, δε διαγράφουμε απλά το ήδη υπάρχον όνομα</a:t>
            </a:r>
          </a:p>
          <a:p>
            <a:pPr lvl="2"/>
            <a:r>
              <a:rPr lang="el-GR" dirty="0" smtClean="0"/>
              <a:t>Πάμε στο </a:t>
            </a:r>
            <a:r>
              <a:rPr lang="en-GB" dirty="0" smtClean="0"/>
              <a:t>formula tab, </a:t>
            </a:r>
            <a:r>
              <a:rPr lang="el-GR" dirty="0" smtClean="0"/>
              <a:t>μετά στο </a:t>
            </a:r>
            <a:r>
              <a:rPr lang="en-GB" dirty="0" smtClean="0"/>
              <a:t>name manager</a:t>
            </a:r>
            <a:r>
              <a:rPr lang="el-GR" dirty="0" smtClean="0"/>
              <a:t>, επιλέγουμε το όνομα που θέλουμε να επεξεργαστούμε ή να διαγράψουμε και παταμε </a:t>
            </a:r>
            <a:r>
              <a:rPr lang="en-GB" dirty="0" smtClean="0"/>
              <a:t>edit </a:t>
            </a:r>
            <a:r>
              <a:rPr lang="el-GR" dirty="0" smtClean="0"/>
              <a:t>ή </a:t>
            </a:r>
            <a:r>
              <a:rPr lang="en-GB" dirty="0" smtClean="0"/>
              <a:t>delete </a:t>
            </a:r>
            <a:r>
              <a:rPr lang="el-GR" dirty="0" smtClean="0"/>
              <a:t>αντίστοιχα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4556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Μορφοποίηση περιεχομένου κελιών.  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864108"/>
            <a:ext cx="4283059" cy="5120640"/>
          </a:xfrm>
        </p:spPr>
        <p:txBody>
          <a:bodyPr/>
          <a:lstStyle/>
          <a:p>
            <a:r>
              <a:rPr lang="el-GR" dirty="0" smtClean="0"/>
              <a:t>Ως προς τη μορφή (δηλαδή, σχήμα, μέγεθος, χρώμα, γραμματοσειρά) ισχύουν τα ίδια με το </a:t>
            </a:r>
            <a:r>
              <a:rPr lang="en-US" dirty="0" smtClean="0"/>
              <a:t>Word </a:t>
            </a:r>
            <a:r>
              <a:rPr lang="el-GR" dirty="0" smtClean="0"/>
              <a:t>εν γένει</a:t>
            </a:r>
          </a:p>
          <a:p>
            <a:r>
              <a:rPr lang="el-GR" dirty="0" smtClean="0"/>
              <a:t>Σε περίπτωση που επιθυμούμε να συγχωνεύσουμε 2 κελιά πατάμε το</a:t>
            </a:r>
            <a:r>
              <a:rPr lang="en-US" dirty="0"/>
              <a:t> </a:t>
            </a:r>
            <a:r>
              <a:rPr lang="en-US" dirty="0" smtClean="0"/>
              <a:t>merge &amp;center. </a:t>
            </a:r>
            <a:r>
              <a:rPr lang="el-GR" dirty="0" smtClean="0"/>
              <a:t>Υπάρχουν και άλλες επιλογές ανάλογα με το που θέλουμε τη στίχιση του κειμένου.  </a:t>
            </a:r>
          </a:p>
          <a:p>
            <a:r>
              <a:rPr lang="el-GR" dirty="0" smtClean="0"/>
              <a:t>Για επεξεργασία αριθμών σε κελιά (αριθμός δεκαδικών ψηφίων, χρήση νομισματικών συμβόλων κτλ) χρησιμοποιούμε τις επιλογές στην περιοχή </a:t>
            </a:r>
            <a:r>
              <a:rPr lang="en-US" dirty="0" smtClean="0"/>
              <a:t>Number</a:t>
            </a:r>
            <a:endParaRPr lang="el-G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8579" y="1025076"/>
            <a:ext cx="3261756" cy="22190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579" y="3976630"/>
            <a:ext cx="2647619" cy="2304762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>
            <a:off x="10457645" y="631065"/>
            <a:ext cx="748553" cy="83712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0457646" y="4134118"/>
            <a:ext cx="748552" cy="67963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9539741" y="4090513"/>
            <a:ext cx="575258" cy="6974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821194" y="3638135"/>
            <a:ext cx="100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200" dirty="0" smtClean="0"/>
              <a:t>Αύξηση δεκαδικών ψηφίων</a:t>
            </a:r>
            <a:endParaRPr lang="el-GR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10890621" y="3487787"/>
            <a:ext cx="100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200" dirty="0" smtClean="0"/>
              <a:t>Μείωση δεκαδικών ψηφίων</a:t>
            </a:r>
            <a:endParaRPr lang="el-GR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10786185" y="321489"/>
            <a:ext cx="1362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200" dirty="0" smtClean="0"/>
              <a:t>Συγχώνευση Κελιών</a:t>
            </a:r>
            <a:endParaRPr lang="el-GR" sz="1200" dirty="0"/>
          </a:p>
        </p:txBody>
      </p:sp>
    </p:spTree>
    <p:extLst>
      <p:ext uri="{BB962C8B-B14F-4D97-AF65-F5344CB8AC3E}">
        <p14:creationId xmlns:p14="http://schemas.microsoft.com/office/powerpoint/2010/main" val="163139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Πράξεις στα κελιά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l-GR" dirty="0" smtClean="0"/>
              <a:t>Για να πραγματοποιηθεί μία πραξη σε κάποιο κελί πατάμε =  και μετά την πράξη που θέλουμε να πραγματοποιήσουμε </a:t>
            </a:r>
          </a:p>
          <a:p>
            <a:r>
              <a:rPr lang="el-GR" dirty="0" smtClean="0"/>
              <a:t> Σύμβολα: </a:t>
            </a:r>
          </a:p>
          <a:p>
            <a:pPr lvl="1"/>
            <a:r>
              <a:rPr lang="el-GR" b="1" dirty="0" smtClean="0"/>
              <a:t>+</a:t>
            </a:r>
            <a:r>
              <a:rPr lang="el-GR" dirty="0" smtClean="0"/>
              <a:t> πρόσθεση,</a:t>
            </a:r>
          </a:p>
          <a:p>
            <a:pPr lvl="1"/>
            <a:r>
              <a:rPr lang="el-GR" b="1" dirty="0" smtClean="0"/>
              <a:t>-</a:t>
            </a:r>
            <a:r>
              <a:rPr lang="el-GR" dirty="0" smtClean="0"/>
              <a:t> αφαίρεση,</a:t>
            </a:r>
          </a:p>
          <a:p>
            <a:pPr lvl="1"/>
            <a:r>
              <a:rPr lang="el-GR" dirty="0" smtClean="0"/>
              <a:t> </a:t>
            </a:r>
            <a:r>
              <a:rPr lang="el-GR" b="1" dirty="0" smtClean="0"/>
              <a:t>/</a:t>
            </a:r>
            <a:r>
              <a:rPr lang="el-GR" dirty="0" smtClean="0"/>
              <a:t> διαίρεση,</a:t>
            </a:r>
          </a:p>
          <a:p>
            <a:pPr lvl="1"/>
            <a:r>
              <a:rPr lang="el-GR" b="1" dirty="0" smtClean="0"/>
              <a:t>*</a:t>
            </a:r>
            <a:r>
              <a:rPr lang="el-GR" dirty="0" smtClean="0"/>
              <a:t> πολλαπλασιασμός, </a:t>
            </a:r>
          </a:p>
          <a:p>
            <a:pPr lvl="1"/>
            <a:r>
              <a:rPr lang="el-GR" b="1" dirty="0" smtClean="0"/>
              <a:t>^</a:t>
            </a:r>
            <a:r>
              <a:rPr lang="en-US" dirty="0" smtClean="0"/>
              <a:t>() </a:t>
            </a:r>
            <a:r>
              <a:rPr lang="el-GR" dirty="0" smtClean="0"/>
              <a:t>ύψωση σε δύναμη,</a:t>
            </a:r>
          </a:p>
          <a:p>
            <a:pPr lvl="1"/>
            <a:r>
              <a:rPr lang="el-GR" dirty="0" smtClean="0"/>
              <a:t> </a:t>
            </a:r>
            <a:r>
              <a:rPr lang="en-US" b="1" dirty="0" smtClean="0"/>
              <a:t>pi() </a:t>
            </a:r>
            <a:r>
              <a:rPr lang="el-GR" dirty="0" smtClean="0"/>
              <a:t>το 3.14, </a:t>
            </a:r>
          </a:p>
          <a:p>
            <a:pPr lvl="1"/>
            <a:r>
              <a:rPr lang="en-US" b="1" dirty="0" err="1" smtClean="0"/>
              <a:t>sqrt</a:t>
            </a:r>
            <a:r>
              <a:rPr lang="en-US" b="1" dirty="0" smtClean="0"/>
              <a:t>() </a:t>
            </a:r>
            <a:r>
              <a:rPr lang="el-GR" dirty="0" smtClean="0"/>
              <a:t>η τετραγωνική ρίζα</a:t>
            </a:r>
            <a:endParaRPr lang="el-GR" b="1" dirty="0"/>
          </a:p>
          <a:p>
            <a:r>
              <a:rPr lang="el-GR" dirty="0" smtClean="0"/>
              <a:t>Η προτεραιότητα των πράξεων είναι η ίδια με αυτήν που χρησιμοποιούμαι στα μαθηματικά</a:t>
            </a:r>
          </a:p>
          <a:p>
            <a:r>
              <a:rPr lang="el-GR" dirty="0" smtClean="0"/>
              <a:t>Στην παρένθεση στο </a:t>
            </a:r>
            <a:r>
              <a:rPr lang="en-US" dirty="0" err="1" smtClean="0"/>
              <a:t>sqrt</a:t>
            </a:r>
            <a:r>
              <a:rPr lang="en-US" dirty="0" smtClean="0"/>
              <a:t> </a:t>
            </a:r>
            <a:r>
              <a:rPr lang="el-GR" dirty="0" smtClean="0"/>
              <a:t>και το </a:t>
            </a:r>
            <a:r>
              <a:rPr lang="en-US" dirty="0" smtClean="0"/>
              <a:t>^ </a:t>
            </a:r>
            <a:r>
              <a:rPr lang="el-GR" dirty="0" smtClean="0"/>
              <a:t>βάζουμε τον αριθμό που θέλουμε να μπει σε ρίζα ή η τη δύναμη στην οποία θέλουμε να υψώσουμε τον αριθμό. Στο </a:t>
            </a:r>
            <a:r>
              <a:rPr lang="en-US" dirty="0" smtClean="0"/>
              <a:t>pi </a:t>
            </a:r>
            <a:r>
              <a:rPr lang="el-GR" dirty="0" smtClean="0"/>
              <a:t>δε βάζουμε τίποτα μέσα</a:t>
            </a:r>
          </a:p>
          <a:p>
            <a:r>
              <a:rPr lang="el-GR" dirty="0" smtClean="0"/>
              <a:t>Επίσης γίνονται και πράξεις μεταξύ κελιών</a:t>
            </a:r>
          </a:p>
        </p:txBody>
      </p:sp>
    </p:spTree>
    <p:extLst>
      <p:ext uri="{BB962C8B-B14F-4D97-AF65-F5344CB8AC3E}">
        <p14:creationId xmlns:p14="http://schemas.microsoft.com/office/powerpoint/2010/main" val="420232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Πράξεις μεταξύ κελιών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Αντί για πράξεις εισάγωντας αριθμούς, είναι δυνατό να γίνουν πράξεις με το περιέχομενο άλλων κελιών. Π.χ. Στο </a:t>
            </a:r>
            <a:r>
              <a:rPr lang="en-US" dirty="0" smtClean="0"/>
              <a:t>C3 </a:t>
            </a:r>
            <a:r>
              <a:rPr lang="el-GR" dirty="0" smtClean="0"/>
              <a:t>αθροίζονται τα Β1 και Α1, το΄τε στο </a:t>
            </a:r>
            <a:r>
              <a:rPr lang="en-US" dirty="0" smtClean="0"/>
              <a:t>C3 </a:t>
            </a:r>
            <a:r>
              <a:rPr lang="el-GR" dirty="0" smtClean="0"/>
              <a:t>γράφουμε =Β1+Α1 (ή = κλικ στο κελί Β1, πληκτρολογούμε + και κλικ στο κελί Α1)</a:t>
            </a:r>
          </a:p>
          <a:p>
            <a:r>
              <a:rPr lang="el-GR" dirty="0" smtClean="0"/>
              <a:t>Έτσι όταν αλλάζει το περιεχόμενο του Α1 ή του Β1, αυτόματα αλλάζει και το περιεχόμενο του </a:t>
            </a:r>
            <a:r>
              <a:rPr lang="en-US" dirty="0" smtClean="0"/>
              <a:t>C1.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24424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Διάφορες Συναρτήσεις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Το </a:t>
            </a:r>
            <a:r>
              <a:rPr lang="en-US" dirty="0" smtClean="0"/>
              <a:t>Excel </a:t>
            </a:r>
            <a:r>
              <a:rPr lang="el-GR" dirty="0" smtClean="0"/>
              <a:t>παρέχει αρκετές έτοιμες συναρτήσεις, με τις βασικότερες να είναι</a:t>
            </a:r>
          </a:p>
          <a:p>
            <a:pPr lvl="1"/>
            <a:r>
              <a:rPr lang="en-US" dirty="0" smtClean="0"/>
              <a:t>SUM</a:t>
            </a:r>
            <a:r>
              <a:rPr lang="el-GR" dirty="0" smtClean="0"/>
              <a:t>: άθροισμα πολλών κελιών </a:t>
            </a:r>
            <a:r>
              <a:rPr lang="en-US" dirty="0" smtClean="0"/>
              <a:t>=sum()</a:t>
            </a:r>
          </a:p>
          <a:p>
            <a:pPr lvl="1"/>
            <a:r>
              <a:rPr lang="en-US" dirty="0" smtClean="0"/>
              <a:t>AVERAGE</a:t>
            </a:r>
            <a:r>
              <a:rPr lang="el-GR" dirty="0" smtClean="0"/>
              <a:t>: μέσος όρος κελιών</a:t>
            </a:r>
            <a:r>
              <a:rPr lang="en-US" dirty="0" smtClean="0"/>
              <a:t> =average()</a:t>
            </a:r>
            <a:endParaRPr lang="el-GR" dirty="0" smtClean="0"/>
          </a:p>
          <a:p>
            <a:pPr lvl="1"/>
            <a:r>
              <a:rPr lang="el-GR" dirty="0" smtClean="0"/>
              <a:t>ΕΧ</a:t>
            </a:r>
            <a:r>
              <a:rPr lang="en-US" dirty="0" smtClean="0"/>
              <a:t>P: </a:t>
            </a:r>
            <a:r>
              <a:rPr lang="el-GR" dirty="0" smtClean="0"/>
              <a:t>εκθετική συνάρτηση, δηλαδή </a:t>
            </a:r>
            <a:r>
              <a:rPr lang="en-US" dirty="0" smtClean="0"/>
              <a:t>e^ </a:t>
            </a:r>
            <a:r>
              <a:rPr lang="el-GR" dirty="0" smtClean="0"/>
              <a:t>=</a:t>
            </a:r>
            <a:r>
              <a:rPr lang="en-US" dirty="0" err="1" smtClean="0"/>
              <a:t>exp</a:t>
            </a:r>
            <a:r>
              <a:rPr lang="en-US" dirty="0" smtClean="0"/>
              <a:t>()</a:t>
            </a:r>
          </a:p>
          <a:p>
            <a:pPr lvl="1"/>
            <a:endParaRPr lang="el-GR" dirty="0" smtClean="0"/>
          </a:p>
          <a:p>
            <a:r>
              <a:rPr lang="el-GR" dirty="0" smtClean="0"/>
              <a:t>Στο </a:t>
            </a:r>
            <a:r>
              <a:rPr lang="en-US" dirty="0" smtClean="0"/>
              <a:t>SUM </a:t>
            </a:r>
            <a:r>
              <a:rPr lang="el-GR" dirty="0" smtClean="0"/>
              <a:t>και το </a:t>
            </a:r>
            <a:r>
              <a:rPr lang="en-US" dirty="0" smtClean="0"/>
              <a:t>AVERAGE</a:t>
            </a:r>
            <a:r>
              <a:rPr lang="el-GR" dirty="0" smtClean="0"/>
              <a:t> για ευκολία όταν ανοίγει η παρένθεση επιλέγουμε χειροκίνητα τα κελιά και όταν τα έχουμε επιλέξει κλείνουμε την παρένθεση</a:t>
            </a:r>
            <a:endParaRPr lang="en-US" dirty="0" smtClean="0"/>
          </a:p>
          <a:p>
            <a:r>
              <a:rPr lang="en-US" dirty="0" smtClean="0"/>
              <a:t>A</a:t>
            </a:r>
            <a:r>
              <a:rPr lang="el-GR" dirty="0" smtClean="0"/>
              <a:t>ν τα κελιά είναι μαζεμένα απλώς επιλέγουμε ένα κελί με το ποντίκι και μετά σέρνουμε τον κέρσορα μέχρι να επιλεχθούν όλα. Αν είναι σκόρπια κρατάμε το </a:t>
            </a:r>
            <a:r>
              <a:rPr lang="en-US" dirty="0" smtClean="0"/>
              <a:t>Ctrl</a:t>
            </a:r>
            <a:r>
              <a:rPr lang="el-GR" dirty="0" smtClean="0"/>
              <a:t> πατημένο και τα επιλέγουμε ένα ένα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41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Πώς μας κάνει τη ζωή πιο εύκολη?</a:t>
            </a:r>
            <a:endParaRPr lang="el-GR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685" y="746975"/>
            <a:ext cx="4627643" cy="2866376"/>
          </a:xfrm>
        </p:spPr>
      </p:pic>
      <p:sp>
        <p:nvSpPr>
          <p:cNvPr id="7" name="TextBox 6"/>
          <p:cNvSpPr txBox="1"/>
          <p:nvPr/>
        </p:nvSpPr>
        <p:spPr>
          <a:xfrm>
            <a:off x="3541690" y="658696"/>
            <a:ext cx="372199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Έστω το παράδειγμα της εικόνα όπου πρέπει να υπολογιστούν συγκεντρώσεις από τα </a:t>
            </a:r>
            <a:r>
              <a:rPr lang="en-US" dirty="0" smtClean="0"/>
              <a:t>moles </a:t>
            </a:r>
            <a:r>
              <a:rPr lang="el-GR" dirty="0" smtClean="0"/>
              <a:t>και τους όγκους. Θα  πρέπει να γράψω 6 φορές τον τύπο στο κάθε κελί για κάθε περίπτωση?</a:t>
            </a:r>
          </a:p>
          <a:p>
            <a:endParaRPr lang="el-GR" dirty="0"/>
          </a:p>
          <a:p>
            <a:r>
              <a:rPr lang="el-G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ΟΧΙ!! </a:t>
            </a:r>
            <a:endParaRPr lang="el-GR" dirty="0"/>
          </a:p>
          <a:p>
            <a:endParaRPr lang="el-GR" dirty="0" smtClean="0"/>
          </a:p>
          <a:p>
            <a:r>
              <a:rPr lang="el-GR" dirty="0" smtClean="0"/>
              <a:t>Υπάρχουν δύο τρόποι!  Αφού πατήσω το </a:t>
            </a:r>
            <a:r>
              <a:rPr lang="en-US" dirty="0" smtClean="0"/>
              <a:t>enter </a:t>
            </a:r>
            <a:r>
              <a:rPr lang="el-GR" dirty="0" smtClean="0"/>
              <a:t>και γίνει ο υπολογισμός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dirty="0" smtClean="0"/>
              <a:t>Είτε κάνω αντιγραφη επικόλληση το κελί που υπολογίστηκε στα υπόλοιπα κελιά που επιθυμούμε να υπολογίσουμε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dirty="0" smtClean="0"/>
              <a:t>Είτε πάμε στο κάτω δεξί άκρο του κελιού μέχρι να εμφανιστεί ένας μαύρος σταυρός, πατάμε αριστερό κλικ και σέρνουν στα κελιά που θέλουμε</a:t>
            </a:r>
            <a:endParaRPr lang="el-GR" dirty="0"/>
          </a:p>
        </p:txBody>
      </p:sp>
      <p:sp>
        <p:nvSpPr>
          <p:cNvPr id="8" name="TextBox 7"/>
          <p:cNvSpPr txBox="1"/>
          <p:nvPr/>
        </p:nvSpPr>
        <p:spPr>
          <a:xfrm>
            <a:off x="7778839" y="4005330"/>
            <a:ext cx="31939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Έτσι αντιγράφεται ο τύπος που υπάρχει σε ένα κελί και σε άλλα!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883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Αν όμως θέλω να κρατήσω ένα κελί σταθερό?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4834" y="864108"/>
            <a:ext cx="3979875" cy="5120640"/>
          </a:xfrm>
        </p:spPr>
        <p:txBody>
          <a:bodyPr/>
          <a:lstStyle/>
          <a:p>
            <a:r>
              <a:rPr lang="en-US" dirty="0" smtClean="0"/>
              <a:t>T</a:t>
            </a:r>
            <a:r>
              <a:rPr lang="el-GR" dirty="0" smtClean="0"/>
              <a:t>ότε αν θέλουμε ένα συγκεκριμέν κελί σταθερό, τότε βάζουμε το σήμα του δολλαρίου </a:t>
            </a:r>
            <a:r>
              <a:rPr lang="en-US" dirty="0" smtClean="0"/>
              <a:t>$, </a:t>
            </a:r>
            <a:r>
              <a:rPr lang="el-GR" dirty="0" smtClean="0"/>
              <a:t>πριν από το γράμμα και πριν από τον αριθμού του κελιού που θέλουμε να σταθεροποιησουμε. </a:t>
            </a:r>
          </a:p>
          <a:p>
            <a:r>
              <a:rPr lang="el-GR" dirty="0" smtClean="0"/>
              <a:t>Αν θέλουμε να κρατήσουμε σταθερή μόνο τη στήλη βάζουμε το $ πρίν από το γραμμα, ενώ για τη γραμμή αντίστοιχα πριν από το νούμερο του κελιού</a:t>
            </a:r>
            <a:endParaRPr lang="el-G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143" y="1123837"/>
            <a:ext cx="4342857" cy="4352381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>
            <a:off x="10753859" y="1123837"/>
            <a:ext cx="231820" cy="133602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0020571" y="3580326"/>
            <a:ext cx="398437" cy="109470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849142" y="322650"/>
            <a:ext cx="3213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200" dirty="0" smtClean="0"/>
              <a:t>Το Ε3,είναι η σταθερά των ιδανικών αερίων και δε μεταβάλλεται, για αυτό και σταθεροποιήσαμε το κελί</a:t>
            </a:r>
          </a:p>
          <a:p>
            <a:r>
              <a:rPr lang="el-GR" sz="1200" dirty="0" smtClean="0"/>
              <a:t> </a:t>
            </a:r>
            <a:endParaRPr lang="el-GR" sz="1200" dirty="0"/>
          </a:p>
        </p:txBody>
      </p:sp>
    </p:spTree>
    <p:extLst>
      <p:ext uri="{BB962C8B-B14F-4D97-AF65-F5344CB8AC3E}">
        <p14:creationId xmlns:p14="http://schemas.microsoft.com/office/powerpoint/2010/main" val="105288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Εύρεση σχέσεων μεταξύ κελιών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289" y="627229"/>
            <a:ext cx="7315200" cy="3128945"/>
          </a:xfrm>
        </p:spPr>
      </p:pic>
      <p:sp>
        <p:nvSpPr>
          <p:cNvPr id="5" name="TextBox 4"/>
          <p:cNvSpPr txBox="1"/>
          <p:nvPr/>
        </p:nvSpPr>
        <p:spPr>
          <a:xfrm>
            <a:off x="3940935" y="3953814"/>
            <a:ext cx="67485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Για να βρουμε σχέσεις μεταξύ κελιών </a:t>
            </a:r>
          </a:p>
          <a:p>
            <a:endParaRPr lang="el-G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dirty="0" smtClean="0"/>
              <a:t>Για να βρουμε από ποια κελιά έχει παρει τιμές ένα συγκεκριμένο κελί, κάνουμε κλικ πάνω του και πατάμε </a:t>
            </a:r>
            <a:r>
              <a:rPr lang="en-US" dirty="0" smtClean="0"/>
              <a:t>Trace Precedents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dirty="0" smtClean="0"/>
              <a:t>Για να βρούμε σε ποιο(α) κελιά δίνει τιμές ένα κελί, κάνουμε κλικ πάνω του και πατάμε </a:t>
            </a:r>
            <a:r>
              <a:rPr lang="en-US" dirty="0" smtClean="0"/>
              <a:t>Trace </a:t>
            </a:r>
            <a:r>
              <a:rPr lang="en-US" dirty="0" err="1" smtClean="0"/>
              <a:t>Depentents</a:t>
            </a:r>
            <a:endParaRPr lang="el-GR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0393251" y="481725"/>
            <a:ext cx="257577" cy="39403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10783328" y="1226868"/>
            <a:ext cx="524323" cy="43450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067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Πώς βάζω διάγραμμα οεο?</a:t>
            </a:r>
            <a:endParaRPr lang="el-G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893" y="722999"/>
            <a:ext cx="6306140" cy="4235367"/>
          </a:xfrm>
        </p:spPr>
      </p:pic>
      <p:sp>
        <p:nvSpPr>
          <p:cNvPr id="5" name="TextBox 4"/>
          <p:cNvSpPr txBox="1"/>
          <p:nvPr/>
        </p:nvSpPr>
        <p:spPr>
          <a:xfrm>
            <a:off x="4383893" y="5241701"/>
            <a:ext cx="45540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Από την καρτέλα </a:t>
            </a:r>
            <a:r>
              <a:rPr lang="en-US" dirty="0" smtClean="0"/>
              <a:t>insert, </a:t>
            </a:r>
            <a:r>
              <a:rPr lang="el-GR" dirty="0" smtClean="0"/>
              <a:t>επιλέγω </a:t>
            </a:r>
            <a:r>
              <a:rPr lang="en-US" dirty="0" smtClean="0"/>
              <a:t>scatter diagram. </a:t>
            </a:r>
            <a:r>
              <a:rPr lang="el-GR" dirty="0" smtClean="0"/>
              <a:t>Έπειτα στο τετράγωνο που μεφανίζεται, δεξί κλικ και </a:t>
            </a:r>
            <a:r>
              <a:rPr lang="en-US" dirty="0" smtClean="0"/>
              <a:t>select data</a:t>
            </a:r>
            <a:endParaRPr lang="el-GR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8525815" y="879139"/>
            <a:ext cx="1390918" cy="7822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44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9251" y="682580"/>
            <a:ext cx="10037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dirty="0" smtClean="0"/>
              <a:t>Στο παράθυρο που εμφανίζεται πατάμε την επιλογή </a:t>
            </a:r>
            <a:r>
              <a:rPr lang="en-US" dirty="0" smtClean="0"/>
              <a:t>add </a:t>
            </a:r>
            <a:r>
              <a:rPr lang="el-GR" dirty="0" smtClean="0"/>
              <a:t>και μετά εμφανίζεται άλλο ένα παράθυρο</a:t>
            </a:r>
            <a:endParaRPr lang="el-GR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909" y="1051912"/>
            <a:ext cx="5265442" cy="34512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02321" y="1519707"/>
            <a:ext cx="45204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Στο παραθυρο </a:t>
            </a:r>
            <a:r>
              <a:rPr lang="en-US" dirty="0" smtClean="0"/>
              <a:t>edit series </a:t>
            </a:r>
            <a:r>
              <a:rPr lang="el-GR" dirty="0" smtClean="0"/>
              <a:t>που θα εμφανιστεί τελικά στο </a:t>
            </a:r>
            <a:r>
              <a:rPr lang="en-US" dirty="0" smtClean="0"/>
              <a:t>series name </a:t>
            </a:r>
            <a:r>
              <a:rPr lang="el-GR" dirty="0" smtClean="0"/>
              <a:t>βάζουμε τί είναι τα δεδομένα μας πχ</a:t>
            </a:r>
            <a:r>
              <a:rPr lang="en-US" dirty="0"/>
              <a:t> </a:t>
            </a:r>
            <a:r>
              <a:rPr lang="el-GR" dirty="0" smtClean="0"/>
              <a:t>ΔΡ(</a:t>
            </a:r>
            <a:r>
              <a:rPr lang="en-US" dirty="0" smtClean="0"/>
              <a:t>mbar) </a:t>
            </a:r>
            <a:r>
              <a:rPr lang="el-GR" dirty="0" smtClean="0"/>
              <a:t>στο </a:t>
            </a:r>
            <a:r>
              <a:rPr lang="en-US" dirty="0" smtClean="0"/>
              <a:t>Series X values </a:t>
            </a:r>
            <a:r>
              <a:rPr lang="el-GR" dirty="0" smtClean="0"/>
              <a:t>τις ανεξάρτητες μεταβλητές (τα χ) και στο </a:t>
            </a:r>
            <a:r>
              <a:rPr lang="en-US" dirty="0" smtClean="0"/>
              <a:t>Series Y values</a:t>
            </a:r>
            <a:r>
              <a:rPr lang="el-GR" dirty="0" smtClean="0"/>
              <a:t> τις εξαρτημένες μεταβλητές (τα </a:t>
            </a:r>
            <a:r>
              <a:rPr lang="en-US" dirty="0" smtClean="0"/>
              <a:t>y). K</a:t>
            </a:r>
            <a:r>
              <a:rPr lang="el-GR" dirty="0" smtClean="0"/>
              <a:t>αι μετά πατάμε οκ!</a:t>
            </a:r>
            <a:endParaRPr lang="el-GR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6266875"/>
              </p:ext>
            </p:extLst>
          </p:nvPr>
        </p:nvGraphicFramePr>
        <p:xfrm>
          <a:off x="7016839" y="379604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9" name="Straight Arrow Connector 8"/>
          <p:cNvCxnSpPr/>
          <p:nvPr/>
        </p:nvCxnSpPr>
        <p:spPr>
          <a:xfrm>
            <a:off x="6181859" y="3657600"/>
            <a:ext cx="1287887" cy="101743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39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Άντε και το έβαλα. Τί άλλο μπορώ να κάνω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6583" y="758926"/>
            <a:ext cx="3626236" cy="5120640"/>
          </a:xfrm>
        </p:spPr>
        <p:txBody>
          <a:bodyPr/>
          <a:lstStyle/>
          <a:p>
            <a:r>
              <a:rPr lang="el-GR" dirty="0" smtClean="0"/>
              <a:t>Πολλά! Ακουμπώντας πάνω στο διάγραμμα με το ποντίκι, στα δεξιά εμφανίζονται 3 εικονίδια. Το βασικότερο είναι ο σταυρός και πατώντας πάνω σε αυτόν εμφανίζονται διάφορες επιλογές</a:t>
            </a:r>
            <a:r>
              <a:rPr lang="en-US" dirty="0" smtClean="0"/>
              <a:t>.</a:t>
            </a:r>
          </a:p>
          <a:p>
            <a:r>
              <a:rPr lang="en-US" dirty="0" smtClean="0"/>
              <a:t>H </a:t>
            </a:r>
            <a:r>
              <a:rPr lang="el-GR" dirty="0" smtClean="0"/>
              <a:t>Βασικότερη είναι το </a:t>
            </a:r>
            <a:r>
              <a:rPr lang="en-US" dirty="0" smtClean="0"/>
              <a:t>trend line, </a:t>
            </a:r>
            <a:r>
              <a:rPr lang="el-GR" dirty="0" smtClean="0"/>
              <a:t>η οποία προσθέτει τη βέλτιστη ευθεία στα πειραματικά μας δεδομένα</a:t>
            </a:r>
          </a:p>
          <a:p>
            <a:r>
              <a:rPr lang="el-GR" dirty="0" smtClean="0"/>
              <a:t>Δεν ξεχνάμε επίσης να βάζουμε τίτλους στου αξονες, </a:t>
            </a:r>
            <a:r>
              <a:rPr lang="en-US" dirty="0" smtClean="0"/>
              <a:t>legend </a:t>
            </a:r>
            <a:r>
              <a:rPr lang="el-GR" dirty="0" smtClean="0"/>
              <a:t>(ας πούμε λεζάντα) και τίτλο διαγράμματος!</a:t>
            </a:r>
            <a:endParaRPr lang="el-G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864" y="1123837"/>
            <a:ext cx="4799645" cy="2945887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10355447" y="969291"/>
            <a:ext cx="244699" cy="65344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368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40" y="124017"/>
            <a:ext cx="8051321" cy="45252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654603" y="540913"/>
            <a:ext cx="314244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dirty="0" smtClean="0"/>
              <a:t>Πατώντας πάνω στην </a:t>
            </a:r>
            <a:r>
              <a:rPr lang="en-US" dirty="0" smtClean="0"/>
              <a:t>trend line </a:t>
            </a:r>
            <a:r>
              <a:rPr lang="el-GR" dirty="0" smtClean="0"/>
              <a:t>που προστεθηκε εμφανίζοτναι στα δεξιά διάφορες επιλογες από τις οποιες μπορείς να επιλέξεις τί είδους συνάρτηση θες,</a:t>
            </a:r>
            <a:endParaRPr lang="en-US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l-GR" dirty="0" smtClean="0"/>
              <a:t> αν θες να την προεκτείνεις (από </a:t>
            </a:r>
            <a:r>
              <a:rPr lang="en-US" dirty="0" smtClean="0"/>
              <a:t>forward </a:t>
            </a:r>
            <a:r>
              <a:rPr lang="el-GR" dirty="0" smtClean="0"/>
              <a:t>και </a:t>
            </a:r>
            <a:r>
              <a:rPr lang="en-US" dirty="0" smtClean="0"/>
              <a:t>backward)</a:t>
            </a:r>
            <a:r>
              <a:rPr lang="el-GR" dirty="0" smtClean="0"/>
              <a:t>,</a:t>
            </a:r>
            <a:endParaRPr lang="en-US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l-GR" dirty="0" smtClean="0"/>
              <a:t> </a:t>
            </a:r>
            <a:r>
              <a:rPr lang="en-US" dirty="0" smtClean="0"/>
              <a:t>	</a:t>
            </a:r>
            <a:r>
              <a:rPr lang="el-GR" dirty="0" smtClean="0"/>
              <a:t>αν θες να περνά από </a:t>
            </a:r>
            <a:r>
              <a:rPr lang="en-US" dirty="0" smtClean="0"/>
              <a:t> </a:t>
            </a:r>
            <a:r>
              <a:rPr lang="el-GR" dirty="0" smtClean="0"/>
              <a:t>κάποιο συγκεκριμένο σημείο </a:t>
            </a:r>
            <a:r>
              <a:rPr lang="en-US" dirty="0" smtClean="0"/>
              <a:t>(set intercept)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l-GR" dirty="0" smtClean="0"/>
              <a:t>καθώς και να εμφανισεις την εξίσωση και τον συντελεστή συσχέτισης (</a:t>
            </a:r>
            <a:r>
              <a:rPr lang="en-US" dirty="0" smtClean="0"/>
              <a:t>display equation, display R-squared)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16710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Μπορώ να βάλω και άλλες σειρές μετρήσεων και να βγάλω και άλλη καμπύλη στό ίδιο διάγραμμα?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3054" y="748198"/>
            <a:ext cx="3548963" cy="5120640"/>
          </a:xfrm>
        </p:spPr>
        <p:txBody>
          <a:bodyPr/>
          <a:lstStyle/>
          <a:p>
            <a:r>
              <a:rPr lang="el-GR" dirty="0" smtClean="0"/>
              <a:t>Σαφως! Απλά κάνεις δεξί κλικ στο διάγραμμα, </a:t>
            </a:r>
            <a:r>
              <a:rPr lang="en-US" dirty="0" smtClean="0"/>
              <a:t>select data, add </a:t>
            </a:r>
            <a:r>
              <a:rPr lang="el-GR" dirty="0" smtClean="0"/>
              <a:t>και ακολουθείς την ίδια διαδικασία με πριν!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0400829"/>
              </p:ext>
            </p:extLst>
          </p:nvPr>
        </p:nvGraphicFramePr>
        <p:xfrm>
          <a:off x="7289443" y="540914"/>
          <a:ext cx="4773769" cy="5613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2017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Πώς βάζουμε δευτερεόντα </a:t>
            </a:r>
            <a:r>
              <a:rPr lang="en-US" dirty="0" smtClean="0"/>
              <a:t>y </a:t>
            </a:r>
            <a:r>
              <a:rPr lang="el-GR" dirty="0" smtClean="0"/>
              <a:t>άξονα?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Πάνω στο γράφημα κάνουμε δεξί κλικ σε κάποιο από τα σημεία στα οποία αντιστοιχεί ο δευτερεύων άξονας, επιλέγουμε το </a:t>
            </a:r>
            <a:r>
              <a:rPr lang="en-US" dirty="0" smtClean="0"/>
              <a:t>format data series</a:t>
            </a:r>
            <a:r>
              <a:rPr lang="el-GR" dirty="0" smtClean="0"/>
              <a:t>, και στο αναδυόμενο παραθυρο επιλέγουμε το </a:t>
            </a:r>
            <a:r>
              <a:rPr lang="en-US" dirty="0" smtClean="0"/>
              <a:t>secondary axis. 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82756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Πώς μορφοποιώ άξονες για κλίμακα και όλα τα συναφή?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Πολύ απλό!! Πατάς πάνω στον άξονα στον οποίο θες να τροποποιήσεις και σου εμφανίζεται ένα παράθυρο με διάφορες επιλογές και «παίζεις» ανάλογα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01319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Freeze Panes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Σε περίπτωση που θέλουμε να κρατήσουμε την πρώτη γραμμή ώστε να φαίνεται ό,τι και να κάνουμε στην οθόνη,  </a:t>
            </a:r>
            <a:r>
              <a:rPr lang="en-US" dirty="0" smtClean="0"/>
              <a:t>view-&gt;freeze panes-&gt;freeze top row</a:t>
            </a:r>
          </a:p>
          <a:p>
            <a:r>
              <a:rPr lang="el-GR" dirty="0" smtClean="0"/>
              <a:t>Αντίστοιχα για την πρώτη στήλη</a:t>
            </a:r>
            <a:r>
              <a:rPr lang="el-GR" dirty="0"/>
              <a:t>,  </a:t>
            </a:r>
            <a:r>
              <a:rPr lang="en-US" dirty="0"/>
              <a:t>view-&gt;freeze panes-&gt;freeze </a:t>
            </a:r>
            <a:r>
              <a:rPr lang="en-US" dirty="0" smtClean="0"/>
              <a:t>first column</a:t>
            </a:r>
          </a:p>
          <a:p>
            <a:r>
              <a:rPr lang="el-GR" dirty="0" smtClean="0"/>
              <a:t>Για πάγωμα  και γραμμής  και στήλης πάνω και αριστερά αντίστοιχα από ένα συγκεκριμένο κελί, επιλογή του κελιου  </a:t>
            </a:r>
            <a:r>
              <a:rPr lang="el-GR" dirty="0"/>
              <a:t>,  </a:t>
            </a:r>
            <a:r>
              <a:rPr lang="en-US" dirty="0"/>
              <a:t>view-&gt;freeze panes-&gt;freeze </a:t>
            </a:r>
            <a:r>
              <a:rPr lang="en-US" dirty="0" smtClean="0"/>
              <a:t>panes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14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Φίλτρα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4503" y="3424428"/>
            <a:ext cx="7315200" cy="2679845"/>
          </a:xfrm>
        </p:spPr>
        <p:txBody>
          <a:bodyPr/>
          <a:lstStyle/>
          <a:p>
            <a:r>
              <a:rPr lang="el-GR" dirty="0" smtClean="0"/>
              <a:t>Έχω πολλά δεδομένα και θέλω να τα κατατάξω..?</a:t>
            </a:r>
            <a:endParaRPr lang="en-GB" dirty="0" smtClean="0"/>
          </a:p>
          <a:p>
            <a:r>
              <a:rPr lang="en-GB" dirty="0" smtClean="0"/>
              <a:t>A</a:t>
            </a:r>
            <a:r>
              <a:rPr lang="el-GR" dirty="0" smtClean="0"/>
              <a:t>ν είναι μόνο 1 στήλη δεδομένων:</a:t>
            </a:r>
          </a:p>
          <a:p>
            <a:pPr lvl="1"/>
            <a:r>
              <a:rPr lang="el-GR" dirty="0" smtClean="0"/>
              <a:t>Την επιλέγω και μετά </a:t>
            </a:r>
            <a:r>
              <a:rPr lang="en-GB" dirty="0" smtClean="0"/>
              <a:t>sort A to Z </a:t>
            </a:r>
            <a:r>
              <a:rPr lang="el-GR" dirty="0" smtClean="0"/>
              <a:t>(αύξουσα σειρά), </a:t>
            </a:r>
            <a:r>
              <a:rPr lang="en-GB" dirty="0" smtClean="0"/>
              <a:t>sort Z to A (</a:t>
            </a:r>
            <a:r>
              <a:rPr lang="el-GR" dirty="0" smtClean="0"/>
              <a:t>φθίνουσα σειρά)</a:t>
            </a:r>
          </a:p>
          <a:p>
            <a:r>
              <a:rPr lang="el-GR" dirty="0" smtClean="0"/>
              <a:t>Αν θέλω να «παίζω» με διάφορες στήλες:</a:t>
            </a:r>
          </a:p>
          <a:p>
            <a:pPr lvl="1"/>
            <a:r>
              <a:rPr lang="el-GR" dirty="0" smtClean="0"/>
              <a:t>Επιλέγω η γραμμή κάτω από την οποία είναι τα δεδομένα</a:t>
            </a:r>
          </a:p>
          <a:p>
            <a:pPr lvl="1"/>
            <a:r>
              <a:rPr lang="el-GR" dirty="0" smtClean="0"/>
              <a:t>Πατάω </a:t>
            </a:r>
            <a:r>
              <a:rPr lang="en-GB" dirty="0" smtClean="0"/>
              <a:t>filter</a:t>
            </a:r>
          </a:p>
          <a:p>
            <a:endParaRPr lang="el-G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8" y="0"/>
            <a:ext cx="11081657" cy="319599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934994" y="1597995"/>
            <a:ext cx="1789612" cy="535577"/>
          </a:xfrm>
          <a:prstGeom prst="straightConnector1">
            <a:avLst/>
          </a:prstGeom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725989" y="654380"/>
            <a:ext cx="1998617" cy="469457"/>
          </a:xfrm>
          <a:prstGeom prst="straightConnector1">
            <a:avLst/>
          </a:prstGeom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367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Μορφοποίηση υπό περιορισμούς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56558" y="3127046"/>
            <a:ext cx="7315200" cy="3241548"/>
          </a:xfrm>
        </p:spPr>
        <p:txBody>
          <a:bodyPr/>
          <a:lstStyle/>
          <a:p>
            <a:r>
              <a:rPr lang="en-GB" dirty="0" smtClean="0"/>
              <a:t>K</a:t>
            </a:r>
            <a:r>
              <a:rPr lang="el-GR" dirty="0" smtClean="0"/>
              <a:t>αι αν θέλω να μορφοποιήσω μερικά κελια μόνο?</a:t>
            </a:r>
          </a:p>
          <a:p>
            <a:pPr lvl="1"/>
            <a:r>
              <a:rPr lang="el-GR" dirty="0" smtClean="0"/>
              <a:t>Επιλέγω την περιοχή κελιών που θέλω</a:t>
            </a:r>
          </a:p>
          <a:p>
            <a:pPr lvl="1"/>
            <a:r>
              <a:rPr lang="el-GR" dirty="0" smtClean="0"/>
              <a:t>Από το </a:t>
            </a:r>
            <a:r>
              <a:rPr lang="en-GB" dirty="0" smtClean="0"/>
              <a:t>home tab, </a:t>
            </a:r>
            <a:r>
              <a:rPr lang="el-GR" dirty="0" smtClean="0"/>
              <a:t>πάω στο </a:t>
            </a:r>
            <a:r>
              <a:rPr lang="en-GB" dirty="0" smtClean="0"/>
              <a:t>conditional formatting </a:t>
            </a:r>
            <a:r>
              <a:rPr lang="el-GR" dirty="0" smtClean="0"/>
              <a:t>και επιλέγω την «εκλεκτική» μορφοποίηση που θέλω</a:t>
            </a:r>
          </a:p>
          <a:p>
            <a:pPr lvl="1"/>
            <a:endParaRPr lang="el-G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268" y="156754"/>
            <a:ext cx="7689780" cy="312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42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Solver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Data Tab-&gt; Solver</a:t>
            </a:r>
            <a:r>
              <a:rPr lang="el-GR" dirty="0" smtClean="0"/>
              <a:t> (βλέπε επόμενη διαφάνεια.. Δε χωρούσε εδώ)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71184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38" y="293888"/>
            <a:ext cx="11236968" cy="6315917"/>
          </a:xfrm>
        </p:spPr>
      </p:pic>
      <p:cxnSp>
        <p:nvCxnSpPr>
          <p:cNvPr id="6" name="Straight Arrow Connector 5"/>
          <p:cNvCxnSpPr/>
          <p:nvPr/>
        </p:nvCxnSpPr>
        <p:spPr>
          <a:xfrm>
            <a:off x="6139543" y="666206"/>
            <a:ext cx="1802674" cy="483325"/>
          </a:xfrm>
          <a:prstGeom prst="straightConnector1">
            <a:avLst/>
          </a:prstGeom>
          <a:ln w="76200">
            <a:solidFill>
              <a:srgbClr val="C00000">
                <a:alpha val="50000"/>
              </a:srgbClr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779623" y="538536"/>
            <a:ext cx="1779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FF0000"/>
                </a:solidFill>
              </a:rPr>
              <a:t>Κελί στόχος </a:t>
            </a:r>
            <a:endParaRPr lang="el-GR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4484915" y="1968137"/>
            <a:ext cx="1654628" cy="840378"/>
          </a:xfrm>
          <a:prstGeom prst="straightConnector1">
            <a:avLst/>
          </a:prstGeom>
          <a:ln w="76200">
            <a:solidFill>
              <a:srgbClr val="C00000">
                <a:alpha val="50000"/>
              </a:srgbClr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523634" y="2610786"/>
            <a:ext cx="1961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FF0000"/>
                </a:solidFill>
              </a:rPr>
              <a:t>Μεταβλητές που «πειράζουμε»</a:t>
            </a:r>
            <a:endParaRPr lang="el-GR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7576458" y="2416739"/>
            <a:ext cx="1654628" cy="840378"/>
          </a:xfrm>
          <a:prstGeom prst="straightConnector1">
            <a:avLst/>
          </a:prstGeom>
          <a:ln w="76200">
            <a:solidFill>
              <a:srgbClr val="C00000">
                <a:alpha val="50000"/>
              </a:srgbClr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197600" y="3030719"/>
            <a:ext cx="1471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FF0000"/>
                </a:solidFill>
              </a:rPr>
              <a:t>Προσθήκη Περιορισμών</a:t>
            </a:r>
            <a:endParaRPr lang="el-G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74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Απορίες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Για οποιαδήποτε άλλη απορία ξέρετε που θα μας βρείτε </a:t>
            </a:r>
            <a:r>
              <a:rPr lang="en-US" dirty="0" smtClean="0"/>
              <a:t>:P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64790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me">
  <a:themeElements>
    <a:clrScheme name="Fram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39D77354-939E-4A26-AE51-B3F9618B14B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253</TotalTime>
  <Words>1320</Words>
  <Application>Microsoft Office PowerPoint</Application>
  <PresentationFormat>Widescreen</PresentationFormat>
  <Paragraphs>112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Corbel</vt:lpstr>
      <vt:lpstr>Wingdings 2</vt:lpstr>
      <vt:lpstr>Frame</vt:lpstr>
      <vt:lpstr>Εισαγωγικά στοιχεία Εxcel  </vt:lpstr>
      <vt:lpstr>Τί εστί excel?</vt:lpstr>
      <vt:lpstr>Πίνακες έχει και στο Word. Ποια η διαφορά;</vt:lpstr>
      <vt:lpstr>Περιβάλλον Μicrosof Excel 2013</vt:lpstr>
      <vt:lpstr>Βασικά Στοιχεία</vt:lpstr>
      <vt:lpstr>Αλλαγή Ονόματος Κελιού</vt:lpstr>
      <vt:lpstr>Μορφοποίηση περιεχομένου κελιών.  </vt:lpstr>
      <vt:lpstr>Πράξεις στα κελιά</vt:lpstr>
      <vt:lpstr>Πράξεις μεταξύ κελιών</vt:lpstr>
      <vt:lpstr>Διάφορες Συναρτήσεις</vt:lpstr>
      <vt:lpstr>Πώς μας κάνει τη ζωή πιο εύκολη?</vt:lpstr>
      <vt:lpstr>Αν όμως θέλω να κρατήσω ένα κελί σταθερό?</vt:lpstr>
      <vt:lpstr>Εύρεση σχέσεων μεταξύ κελιών</vt:lpstr>
      <vt:lpstr>Πώς βάζω διάγραμμα οεο?</vt:lpstr>
      <vt:lpstr>PowerPoint Presentation</vt:lpstr>
      <vt:lpstr>Άντε και το έβαλα. Τί άλλο μπορώ να κάνω?</vt:lpstr>
      <vt:lpstr>PowerPoint Presentation</vt:lpstr>
      <vt:lpstr>Μπορώ να βάλω και άλλες σειρές μετρήσεων και να βγάλω και άλλη καμπύλη στό ίδιο διάγραμμα?</vt:lpstr>
      <vt:lpstr>Πώς βάζουμε δευτερεόντα y άξονα?</vt:lpstr>
      <vt:lpstr>Πώς μορφοποιώ άξονες για κλίμακα και όλα τα συναφή?</vt:lpstr>
      <vt:lpstr>Freeze Panes</vt:lpstr>
      <vt:lpstr>Φίλτρα</vt:lpstr>
      <vt:lpstr>Μορφοποίηση υπό περιορισμούς</vt:lpstr>
      <vt:lpstr>Solver</vt:lpstr>
      <vt:lpstr>PowerPoint Presentation</vt:lpstr>
      <vt:lpstr>Απορίες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Εισαγωγικά στοιχεία Εxcel</dc:title>
  <dc:creator>Dimitris Zouraris</dc:creator>
  <cp:lastModifiedBy>Dimitrios Zouraris</cp:lastModifiedBy>
  <cp:revision>34</cp:revision>
  <dcterms:created xsi:type="dcterms:W3CDTF">2014-12-03T18:25:26Z</dcterms:created>
  <dcterms:modified xsi:type="dcterms:W3CDTF">2016-03-22T21:36:42Z</dcterms:modified>
</cp:coreProperties>
</file>