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2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tx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chemeClr val="bg2">
              <a:lumMod val="60000"/>
              <a:lumOff val="40000"/>
              <a:alpha val="15000"/>
            </a:schemeClr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en-us/download/confirmation.aspx?id=3677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Word-the basics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(&amp;some more)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43215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</a:t>
            </a:r>
            <a:r>
              <a:rPr lang="el-GR" dirty="0" smtClean="0"/>
              <a:t>ι εστι?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Κειμενογράφος για οποιοδήποτε είδος κειμένου</a:t>
            </a:r>
            <a:endParaRPr lang="en-GB" dirty="0" smtClean="0"/>
          </a:p>
          <a:p>
            <a:r>
              <a:rPr lang="el-GR" dirty="0" smtClean="0"/>
              <a:t>Πρωτοεμφανίσητες το 1983</a:t>
            </a:r>
          </a:p>
          <a:p>
            <a:r>
              <a:rPr lang="el-GR" dirty="0" smtClean="0"/>
              <a:t>Τελευταία έκδοση το 2016</a:t>
            </a:r>
          </a:p>
          <a:p>
            <a:r>
              <a:rPr lang="el-GR" dirty="0" smtClean="0"/>
              <a:t>Επι πληρωμή (εκτός αν ξέρεις να βρισκεις πράγμτα </a:t>
            </a:r>
            <a:r>
              <a:rPr lang="en-GB" dirty="0" smtClean="0"/>
              <a:t>;) )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601073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TABS </a:t>
            </a:r>
            <a:r>
              <a:rPr lang="el-GR" dirty="0" smtClean="0"/>
              <a:t>(Καρτελεσ)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0" y="2963308"/>
            <a:ext cx="11433459" cy="955549"/>
          </a:xfrm>
        </p:spPr>
      </p:pic>
    </p:spTree>
    <p:extLst>
      <p:ext uri="{BB962C8B-B14F-4D97-AF65-F5344CB8AC3E}">
        <p14:creationId xmlns:p14="http://schemas.microsoft.com/office/powerpoint/2010/main" val="4127967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0610" y="193983"/>
            <a:ext cx="7729728" cy="1188720"/>
          </a:xfrm>
        </p:spPr>
        <p:txBody>
          <a:bodyPr/>
          <a:lstStyle/>
          <a:p>
            <a:r>
              <a:rPr lang="en-GB" dirty="0" smtClean="0"/>
              <a:t>File Tab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14" y="352117"/>
            <a:ext cx="4153989" cy="6505883"/>
          </a:xfrm>
        </p:spPr>
      </p:pic>
      <p:sp>
        <p:nvSpPr>
          <p:cNvPr id="5" name="TextBox 4"/>
          <p:cNvSpPr txBox="1"/>
          <p:nvPr/>
        </p:nvSpPr>
        <p:spPr>
          <a:xfrm>
            <a:off x="117565" y="1382703"/>
            <a:ext cx="6544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πληροφορίες </a:t>
            </a:r>
            <a:r>
              <a:rPr lang="el-GR" dirty="0"/>
              <a:t>για το αρχείο όπως αριθμός σελίδων, αριθμός λέξεων, μέγεθος αρχείου, συγγραφέας κλπ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6021977" y="1123407"/>
            <a:ext cx="1815737" cy="41743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8781" y="2147095"/>
            <a:ext cx="6871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/>
              <a:t>Δημιουργία νέου αρχείου. Δίνει επιλογές για διάφορα προεπιλεγμένα πρότυπα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772438" y="1540837"/>
            <a:ext cx="1065276" cy="7875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590720" y="2780278"/>
            <a:ext cx="370851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Άνοιγμα παλαιότερου αρχείου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138862" y="1826278"/>
            <a:ext cx="1698852" cy="1141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71994" y="342660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Αποθήκευση αρχείου, συνήθως δε χρησιμοποιείται για πρώτη αποθήκευση του αρχείου</a:t>
            </a:r>
            <a:endParaRPr lang="el-GR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6135610" y="2276551"/>
            <a:ext cx="1670862" cy="12729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117564" y="4451362"/>
            <a:ext cx="61504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Χρήση για πρώτη αποθήκευση του αρχείου. 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Με την επιλογή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Browse 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επιλέγουμε και που είναι επιθυμητό να γίνει η αποθήκευση</a:t>
            </a:r>
            <a:endParaRPr lang="el-GR" dirty="0"/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5878286" y="2613846"/>
            <a:ext cx="1959427" cy="21279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46313" y="575670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Εκτύπωση, στα δεξιά εμφανίζονται και διάφορες επιλογές όσον αφορά στην εκτύπωση</a:t>
            </a:r>
            <a:endParaRPr lang="el-GR" dirty="0"/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6073139" y="2951560"/>
            <a:ext cx="1795816" cy="31588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850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Tips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Ctrl + P -&gt; </a:t>
            </a:r>
            <a:r>
              <a:rPr lang="el-GR" dirty="0" smtClean="0"/>
              <a:t>Εκτύπωση</a:t>
            </a:r>
          </a:p>
          <a:p>
            <a:r>
              <a:rPr lang="en-GB" dirty="0" smtClean="0"/>
              <a:t>Ctrl + S -&gt; </a:t>
            </a:r>
            <a:r>
              <a:rPr lang="el-GR" dirty="0" smtClean="0"/>
              <a:t>Αποθήκευση</a:t>
            </a:r>
          </a:p>
          <a:p>
            <a:r>
              <a:rPr lang="el-GR" dirty="0" smtClean="0"/>
              <a:t>Για να σιγουρευτούμε ότι παίζει σε παλιότερες </a:t>
            </a:r>
            <a:r>
              <a:rPr lang="en-GB" dirty="0" smtClean="0"/>
              <a:t>Word -&gt; Word 97-2003 Document</a:t>
            </a:r>
          </a:p>
          <a:p>
            <a:r>
              <a:rPr lang="el-GR" dirty="0" smtClean="0"/>
              <a:t>Γίνεται και αποθήκευση απευθείας σε </a:t>
            </a:r>
            <a:r>
              <a:rPr lang="en-GB" dirty="0" smtClean="0"/>
              <a:t>pdf!!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429920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729728" cy="1188720"/>
          </a:xfrm>
        </p:spPr>
        <p:txBody>
          <a:bodyPr/>
          <a:lstStyle/>
          <a:p>
            <a:r>
              <a:rPr lang="en-GB" dirty="0" smtClean="0"/>
              <a:t>HOME Tab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720"/>
            <a:ext cx="12192000" cy="1554600"/>
          </a:xfrm>
        </p:spPr>
      </p:pic>
      <p:sp>
        <p:nvSpPr>
          <p:cNvPr id="5" name="Rectangle 4"/>
          <p:cNvSpPr/>
          <p:nvPr/>
        </p:nvSpPr>
        <p:spPr>
          <a:xfrm>
            <a:off x="0" y="3932040"/>
            <a:ext cx="103065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Επιλογή του στυλ των γραμμάτων του κειμένου. Συνήθεις επιλογές είναι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Times New Roman, Calibri, 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Arial</a:t>
            </a:r>
            <a:r>
              <a:rPr lang="en-US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Garamond. 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Προσοχή! Αρκετές γραμματοσειρές δεν εφαρμόζονται στο ελληνικό πληκτρολόγιο.</a:t>
            </a:r>
            <a:endParaRPr lang="el-GR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188720" y="2116184"/>
            <a:ext cx="509451" cy="181585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370217" y="3451865"/>
            <a:ext cx="6096000" cy="3755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l-GR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Συνήθως 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για το κυρίως κείμενο 10 με 11.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2638697" y="1966020"/>
            <a:ext cx="718457" cy="14433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994904" y="132695"/>
            <a:ext cx="46233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Για λίστες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Numbering </a:t>
            </a:r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και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Bullets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ν χρειάζονται και «υπολίστες», επιλέγεται το Μ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ultilevel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List</a:t>
            </a:r>
            <a:endParaRPr lang="el-GR" dirty="0"/>
          </a:p>
        </p:txBody>
      </p:sp>
      <p:cxnSp>
        <p:nvCxnSpPr>
          <p:cNvPr id="14" name="Straight Arrow Connector 13"/>
          <p:cNvCxnSpPr>
            <a:stCxn id="13" idx="1"/>
          </p:cNvCxnSpPr>
          <p:nvPr/>
        </p:nvCxnSpPr>
        <p:spPr>
          <a:xfrm flipH="1">
            <a:off x="4441371" y="594360"/>
            <a:ext cx="3553533" cy="130290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7994903" y="2876015"/>
            <a:ext cx="3787793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Στοίχιση</a:t>
            </a:r>
            <a:r>
              <a:rPr lang="el-G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Επιλογή πλήρης στοίχισης για πιο ευανάγνωστο και ομοιόμορφο </a:t>
            </a:r>
            <a:r>
              <a:rPr lang="el-GR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κείμενο</a:t>
            </a:r>
            <a:endParaRPr lang="el-G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4624251" y="2354670"/>
            <a:ext cx="3464706" cy="11684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5082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378823"/>
            <a:ext cx="12192000" cy="1554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775556" y="2527050"/>
            <a:ext cx="1938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Για </a:t>
            </a:r>
            <a:r>
              <a:rPr lang="el-GR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τίτλο</a:t>
            </a:r>
            <a:r>
              <a:rPr lang="en-GB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l-GR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κειμένου</a:t>
            </a:r>
            <a:endParaRPr lang="el-GR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9183189" y="1449978"/>
            <a:ext cx="339634" cy="10770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9998455" y="2157718"/>
            <a:ext cx="232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Για </a:t>
            </a:r>
            <a:r>
              <a:rPr lang="el-GR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υπότίτλο</a:t>
            </a:r>
            <a:r>
              <a:rPr lang="en-GB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l-GR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κειμένου</a:t>
            </a:r>
            <a:endParaRPr lang="el-GR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9744892" y="1449978"/>
            <a:ext cx="1567542" cy="7114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6836884" y="2764088"/>
            <a:ext cx="1694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Για </a:t>
            </a:r>
            <a:r>
              <a:rPr lang="el-GR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υποενότητα</a:t>
            </a:r>
            <a:endParaRPr lang="el-GR" dirty="0"/>
          </a:p>
        </p:txBody>
      </p:sp>
      <p:sp>
        <p:nvSpPr>
          <p:cNvPr id="15" name="Rectangle 14"/>
          <p:cNvSpPr/>
          <p:nvPr/>
        </p:nvSpPr>
        <p:spPr>
          <a:xfrm>
            <a:off x="4625922" y="2310118"/>
            <a:ext cx="1311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Για </a:t>
            </a:r>
            <a:r>
              <a:rPr lang="el-GR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ενότητα</a:t>
            </a:r>
            <a:endParaRPr lang="el-GR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5878909" y="1507035"/>
            <a:ext cx="1606763" cy="9649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7961304" y="1507035"/>
            <a:ext cx="406619" cy="13757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53589" y="4140926"/>
            <a:ext cx="4767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Τ</a:t>
            </a:r>
            <a:r>
              <a:rPr lang="en-GB" dirty="0" smtClean="0"/>
              <a:t>IP</a:t>
            </a:r>
            <a:r>
              <a:rPr lang="el-GR" dirty="0" smtClean="0"/>
              <a:t>: Αν ορίσουμε εξαρχής έτσι τις ενότητες και τις υπενότητες μπορούμε να βαλουμε αυτόματο πίνακα περιεχομένων!!! 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756315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Συντομευσεισ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Bold: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/>
              <a:t> + </a:t>
            </a:r>
            <a:r>
              <a:rPr lang="en-GB" dirty="0" smtClean="0">
                <a:solidFill>
                  <a:srgbClr val="FFFF00"/>
                </a:solidFill>
              </a:rPr>
              <a:t>B</a:t>
            </a:r>
          </a:p>
          <a:p>
            <a:r>
              <a:rPr lang="en-GB" dirty="0" smtClean="0"/>
              <a:t>Italics: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/>
              <a:t>  +</a:t>
            </a:r>
            <a:r>
              <a:rPr lang="en-GB" dirty="0" smtClean="0">
                <a:solidFill>
                  <a:srgbClr val="FFFF00"/>
                </a:solidFill>
              </a:rPr>
              <a:t> I</a:t>
            </a:r>
          </a:p>
          <a:p>
            <a:r>
              <a:rPr lang="el-GR" dirty="0" smtClean="0"/>
              <a:t>Υπογράμμιση</a:t>
            </a:r>
            <a:r>
              <a:rPr lang="en-GB" dirty="0" smtClean="0"/>
              <a:t>: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/>
              <a:t> + </a:t>
            </a:r>
            <a:r>
              <a:rPr lang="en-GB" dirty="0" smtClean="0">
                <a:solidFill>
                  <a:srgbClr val="FFFF00"/>
                </a:solidFill>
              </a:rPr>
              <a:t>U</a:t>
            </a:r>
          </a:p>
          <a:p>
            <a:r>
              <a:rPr lang="el-GR" dirty="0" smtClean="0"/>
              <a:t>Δείκτες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/>
              <a:t> + </a:t>
            </a:r>
            <a:r>
              <a:rPr lang="en-GB" dirty="0" smtClean="0">
                <a:solidFill>
                  <a:srgbClr val="FFFF00"/>
                </a:solidFill>
              </a:rPr>
              <a:t>=</a:t>
            </a:r>
          </a:p>
          <a:p>
            <a:r>
              <a:rPr lang="el-GR" dirty="0" smtClean="0"/>
              <a:t>Εκθέτες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/>
              <a:t> + </a:t>
            </a:r>
            <a:r>
              <a:rPr lang="en-GB" dirty="0" smtClean="0">
                <a:solidFill>
                  <a:srgbClr val="FFFF00"/>
                </a:solidFill>
              </a:rPr>
              <a:t>=</a:t>
            </a:r>
            <a:r>
              <a:rPr lang="en-GB" dirty="0" smtClean="0"/>
              <a:t> +</a:t>
            </a:r>
            <a:r>
              <a:rPr lang="en-GB" dirty="0" smtClean="0">
                <a:solidFill>
                  <a:srgbClr val="FFFF00"/>
                </a:solidFill>
              </a:rPr>
              <a:t>Shift</a:t>
            </a:r>
          </a:p>
          <a:p>
            <a:r>
              <a:rPr lang="el-GR" dirty="0" smtClean="0">
                <a:solidFill>
                  <a:schemeClr val="tx1"/>
                </a:solidFill>
              </a:rPr>
              <a:t>Πλήρης στοίχιση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>
                <a:solidFill>
                  <a:schemeClr val="tx1"/>
                </a:solidFill>
              </a:rPr>
              <a:t> + </a:t>
            </a:r>
            <a:r>
              <a:rPr lang="en-GB" dirty="0" smtClean="0">
                <a:solidFill>
                  <a:srgbClr val="FFFF00"/>
                </a:solidFill>
              </a:rPr>
              <a:t>J</a:t>
            </a:r>
          </a:p>
          <a:p>
            <a:r>
              <a:rPr lang="el-GR" dirty="0" smtClean="0">
                <a:solidFill>
                  <a:schemeClr val="tx1"/>
                </a:solidFill>
              </a:rPr>
              <a:t>Στοίχιση στο κέντρο </a:t>
            </a:r>
            <a:r>
              <a:rPr lang="en-GB" dirty="0" smtClean="0">
                <a:solidFill>
                  <a:srgbClr val="FFFF00"/>
                </a:solidFill>
              </a:rPr>
              <a:t>Ctrl</a:t>
            </a:r>
            <a:r>
              <a:rPr lang="en-GB" dirty="0" smtClean="0">
                <a:solidFill>
                  <a:schemeClr val="tx1"/>
                </a:solidFill>
              </a:rPr>
              <a:t> + </a:t>
            </a:r>
            <a:r>
              <a:rPr lang="en-GB" dirty="0" smtClean="0">
                <a:solidFill>
                  <a:srgbClr val="FFFF00"/>
                </a:solidFill>
              </a:rPr>
              <a:t>E</a:t>
            </a:r>
          </a:p>
          <a:p>
            <a:endParaRPr lang="el-G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908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Κι αλλεσ συντομευσεισ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Για </a:t>
            </a:r>
            <a:r>
              <a:rPr lang="el-GR" b="1" dirty="0"/>
              <a:t>αναζήτηση</a:t>
            </a:r>
            <a:r>
              <a:rPr lang="el-GR" dirty="0"/>
              <a:t> λέξης στο κείμενο ή το εικονίδιο με τα κιάλια ή </a:t>
            </a:r>
            <a:r>
              <a:rPr lang="en-US" dirty="0">
                <a:solidFill>
                  <a:srgbClr val="FFFF00"/>
                </a:solidFill>
              </a:rPr>
              <a:t>Ctrl</a:t>
            </a:r>
            <a:r>
              <a:rPr lang="el-GR" dirty="0">
                <a:solidFill>
                  <a:srgbClr val="FFFF00"/>
                </a:solidFill>
              </a:rPr>
              <a:t> </a:t>
            </a:r>
            <a:r>
              <a:rPr lang="el-GR" dirty="0"/>
              <a:t>+ </a:t>
            </a:r>
            <a:r>
              <a:rPr lang="en-US" dirty="0">
                <a:solidFill>
                  <a:srgbClr val="FFFF00"/>
                </a:solidFill>
              </a:rPr>
              <a:t>F</a:t>
            </a:r>
            <a:endParaRPr lang="el-GR" dirty="0">
              <a:solidFill>
                <a:srgbClr val="FFFF00"/>
              </a:solidFill>
            </a:endParaRPr>
          </a:p>
          <a:p>
            <a:r>
              <a:rPr lang="el-GR" dirty="0"/>
              <a:t>Για </a:t>
            </a:r>
            <a:r>
              <a:rPr lang="el-GR" b="1" dirty="0"/>
              <a:t>εύρεση λ</a:t>
            </a:r>
            <a:r>
              <a:rPr lang="el-GR" dirty="0"/>
              <a:t>έξης και αντικατάστασής της με μία άλλη </a:t>
            </a:r>
            <a:r>
              <a:rPr lang="en-US" dirty="0">
                <a:solidFill>
                  <a:srgbClr val="FFFF00"/>
                </a:solidFill>
              </a:rPr>
              <a:t>Ctrl</a:t>
            </a:r>
            <a:r>
              <a:rPr lang="el-GR" dirty="0"/>
              <a:t> + </a:t>
            </a:r>
            <a:r>
              <a:rPr lang="en-US" dirty="0">
                <a:solidFill>
                  <a:srgbClr val="FFFF00"/>
                </a:solidFill>
              </a:rPr>
              <a:t>H</a:t>
            </a:r>
            <a:r>
              <a:rPr lang="en-US" dirty="0"/>
              <a:t>  </a:t>
            </a:r>
            <a:endParaRPr lang="el-GR" dirty="0"/>
          </a:p>
          <a:p>
            <a:r>
              <a:rPr lang="el-GR" dirty="0"/>
              <a:t>Για </a:t>
            </a:r>
            <a:r>
              <a:rPr lang="el-GR" b="1" dirty="0"/>
              <a:t>αντιγραφή </a:t>
            </a:r>
            <a:r>
              <a:rPr lang="el-GR" dirty="0"/>
              <a:t>ή δεξί κλικ και αντιγραφή ή </a:t>
            </a:r>
            <a:r>
              <a:rPr lang="en-US" dirty="0">
                <a:solidFill>
                  <a:srgbClr val="FFFF00"/>
                </a:solidFill>
              </a:rPr>
              <a:t>Ctrl</a:t>
            </a:r>
            <a:r>
              <a:rPr lang="el-GR" dirty="0"/>
              <a:t>+</a:t>
            </a:r>
            <a:r>
              <a:rPr lang="en-US" dirty="0">
                <a:solidFill>
                  <a:srgbClr val="FFFF00"/>
                </a:solidFill>
              </a:rPr>
              <a:t>C</a:t>
            </a:r>
            <a:endParaRPr lang="el-GR" dirty="0">
              <a:solidFill>
                <a:srgbClr val="FFFF00"/>
              </a:solidFill>
            </a:endParaRPr>
          </a:p>
          <a:p>
            <a:r>
              <a:rPr lang="el-GR" dirty="0"/>
              <a:t>Για </a:t>
            </a:r>
            <a:r>
              <a:rPr lang="el-GR" b="1" dirty="0"/>
              <a:t>αποκοπή </a:t>
            </a:r>
            <a:r>
              <a:rPr lang="el-GR" dirty="0"/>
              <a:t>ή δεξί κλικ και αποκοπή ή </a:t>
            </a:r>
            <a:r>
              <a:rPr lang="en-US" dirty="0">
                <a:solidFill>
                  <a:srgbClr val="FFFF00"/>
                </a:solidFill>
              </a:rPr>
              <a:t>Ctrl</a:t>
            </a:r>
            <a:r>
              <a:rPr lang="el-GR" dirty="0"/>
              <a:t>+</a:t>
            </a:r>
            <a:r>
              <a:rPr lang="en-US" dirty="0">
                <a:solidFill>
                  <a:srgbClr val="FFFF00"/>
                </a:solidFill>
              </a:rPr>
              <a:t>X</a:t>
            </a:r>
            <a:endParaRPr lang="el-GR" dirty="0">
              <a:solidFill>
                <a:srgbClr val="FFFF00"/>
              </a:solidFill>
            </a:endParaRPr>
          </a:p>
          <a:p>
            <a:r>
              <a:rPr lang="el-GR" dirty="0"/>
              <a:t>Για</a:t>
            </a:r>
            <a:r>
              <a:rPr lang="el-GR" b="1" dirty="0"/>
              <a:t> επικόλληση</a:t>
            </a:r>
            <a:r>
              <a:rPr lang="el-GR" dirty="0"/>
              <a:t> ή δεξί κλικ και επικόλληση ή </a:t>
            </a:r>
            <a:r>
              <a:rPr lang="en-US" dirty="0">
                <a:solidFill>
                  <a:srgbClr val="FFFF00"/>
                </a:solidFill>
              </a:rPr>
              <a:t>Ctrl</a:t>
            </a:r>
            <a:r>
              <a:rPr lang="el-GR" dirty="0"/>
              <a:t> + </a:t>
            </a:r>
            <a:r>
              <a:rPr lang="en-US" dirty="0" smtClean="0">
                <a:solidFill>
                  <a:srgbClr val="FFFF00"/>
                </a:solidFill>
              </a:rPr>
              <a:t>V</a:t>
            </a:r>
          </a:p>
          <a:p>
            <a:r>
              <a:rPr lang="el-GR" b="1" dirty="0"/>
              <a:t>Επιλογή ολόκληρου </a:t>
            </a:r>
            <a:r>
              <a:rPr lang="el-GR" b="1" dirty="0" smtClean="0"/>
              <a:t>κειμένου </a:t>
            </a:r>
            <a:r>
              <a:rPr lang="en-GB" dirty="0" smtClean="0">
                <a:solidFill>
                  <a:srgbClr val="FFFF00"/>
                </a:solidFill>
              </a:rPr>
              <a:t>Ctrl </a:t>
            </a:r>
            <a:r>
              <a:rPr lang="en-GB" dirty="0" smtClean="0"/>
              <a:t>+ </a:t>
            </a:r>
            <a:r>
              <a:rPr lang="en-GB" dirty="0" smtClean="0">
                <a:solidFill>
                  <a:srgbClr val="FFFF00"/>
                </a:solidFill>
              </a:rPr>
              <a:t>A</a:t>
            </a:r>
            <a:endParaRPr lang="el-GR" dirty="0">
              <a:solidFill>
                <a:srgbClr val="FFFF00"/>
              </a:solidFill>
            </a:endParaRP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11269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1069195"/>
            <a:ext cx="7729728" cy="1188720"/>
          </a:xfrm>
        </p:spPr>
        <p:txBody>
          <a:bodyPr/>
          <a:lstStyle/>
          <a:p>
            <a:r>
              <a:rPr lang="en-GB" dirty="0" smtClean="0"/>
              <a:t>Insert Tab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/>
              <a:t>Table</a:t>
            </a:r>
            <a:r>
              <a:rPr lang="el-GR" b="1" dirty="0"/>
              <a:t> (Πίνακας)</a:t>
            </a:r>
            <a:r>
              <a:rPr lang="el-GR" dirty="0"/>
              <a:t>. Αν πρόκειται για μικρό πίνακα διαλέγουμε τις διαστάσεις επιλέγοντας τον κατάλληλο αριθμό κουτακίων. Για παραπάνω </a:t>
            </a:r>
            <a:r>
              <a:rPr lang="en-US" dirty="0"/>
              <a:t>INSERT TABLE </a:t>
            </a:r>
            <a:r>
              <a:rPr lang="el-GR" dirty="0"/>
              <a:t>και καθορίζουμε τις διαστάσεις εμείς.</a:t>
            </a:r>
          </a:p>
          <a:p>
            <a:r>
              <a:rPr lang="el-GR" dirty="0"/>
              <a:t>Για εισαγωγή διάφορων </a:t>
            </a:r>
            <a:r>
              <a:rPr lang="el-GR" b="1" dirty="0"/>
              <a:t>σχημάτων</a:t>
            </a:r>
            <a:endParaRPr lang="el-GR" dirty="0"/>
          </a:p>
          <a:p>
            <a:pPr lvl="1"/>
            <a:r>
              <a:rPr lang="el-GR" dirty="0"/>
              <a:t>Είτε </a:t>
            </a:r>
            <a:r>
              <a:rPr lang="en-US" dirty="0"/>
              <a:t>copy paste </a:t>
            </a:r>
            <a:r>
              <a:rPr lang="el-GR" dirty="0"/>
              <a:t>από οποιαδήποτε πηγή </a:t>
            </a:r>
          </a:p>
          <a:p>
            <a:pPr lvl="1"/>
            <a:r>
              <a:rPr lang="el-GR" dirty="0"/>
              <a:t>Είτε </a:t>
            </a:r>
          </a:p>
          <a:p>
            <a:pPr lvl="2"/>
            <a:r>
              <a:rPr lang="el-GR" dirty="0"/>
              <a:t>Επιλογή </a:t>
            </a:r>
            <a:r>
              <a:rPr lang="en-US" dirty="0"/>
              <a:t>pictures </a:t>
            </a:r>
            <a:r>
              <a:rPr lang="el-GR" dirty="0"/>
              <a:t>για να βρούμε εικόνα που είναι αποθηκευμένη μέσα στον υπολογιστή</a:t>
            </a:r>
          </a:p>
          <a:p>
            <a:pPr lvl="2"/>
            <a:r>
              <a:rPr lang="el-GR" dirty="0"/>
              <a:t>Επιλογή </a:t>
            </a:r>
            <a:r>
              <a:rPr lang="en-US" dirty="0"/>
              <a:t>online pictures </a:t>
            </a:r>
            <a:r>
              <a:rPr lang="el-GR" dirty="0"/>
              <a:t>για να βρούμε εικόνα από το ίντερνετ</a:t>
            </a:r>
          </a:p>
          <a:p>
            <a:pPr marL="0" indent="0">
              <a:buNone/>
            </a:pPr>
            <a:r>
              <a:rPr lang="en-GB" dirty="0" smtClean="0"/>
              <a:t>!!!</a:t>
            </a:r>
            <a:r>
              <a:rPr lang="el-GR" dirty="0" smtClean="0"/>
              <a:t>(</a:t>
            </a:r>
            <a:r>
              <a:rPr lang="el-GR" dirty="0"/>
              <a:t>καλύτερο το </a:t>
            </a:r>
            <a:r>
              <a:rPr lang="en-US" dirty="0"/>
              <a:t>copy paste</a:t>
            </a:r>
            <a:r>
              <a:rPr lang="el-GR" dirty="0" smtClean="0"/>
              <a:t>)</a:t>
            </a:r>
            <a:r>
              <a:rPr lang="en-GB" dirty="0" smtClean="0"/>
              <a:t>!!!</a:t>
            </a:r>
            <a:endParaRPr lang="el-GR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547517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Insert Tab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Add comment</a:t>
            </a:r>
            <a:r>
              <a:rPr lang="el-GR" dirty="0"/>
              <a:t>: Εισαγωγή σχολίου σε συγκεκριμένα σημεία του κειμένου</a:t>
            </a:r>
          </a:p>
          <a:p>
            <a:r>
              <a:rPr lang="el-GR" b="1" dirty="0"/>
              <a:t>Η</a:t>
            </a:r>
            <a:r>
              <a:rPr lang="en-US" b="1" dirty="0" err="1"/>
              <a:t>eader</a:t>
            </a:r>
            <a:r>
              <a:rPr lang="el-GR" dirty="0"/>
              <a:t>: </a:t>
            </a:r>
            <a:r>
              <a:rPr lang="en-US" dirty="0"/>
              <a:t>K</a:t>
            </a:r>
            <a:r>
              <a:rPr lang="el-GR" dirty="0"/>
              <a:t>εφαλίδα</a:t>
            </a:r>
          </a:p>
          <a:p>
            <a:r>
              <a:rPr lang="en-US" b="1" dirty="0"/>
              <a:t>Footer</a:t>
            </a:r>
            <a:r>
              <a:rPr lang="el-GR" b="1" dirty="0"/>
              <a:t>:</a:t>
            </a:r>
            <a:r>
              <a:rPr lang="el-GR" dirty="0"/>
              <a:t> Υποσέλιδο </a:t>
            </a:r>
          </a:p>
          <a:p>
            <a:pPr lvl="1"/>
            <a:r>
              <a:rPr lang="el-GR" dirty="0"/>
              <a:t>Σε </a:t>
            </a:r>
            <a:r>
              <a:rPr lang="en-US" dirty="0"/>
              <a:t>header </a:t>
            </a:r>
            <a:r>
              <a:rPr lang="el-GR" dirty="0"/>
              <a:t>και </a:t>
            </a:r>
            <a:r>
              <a:rPr lang="en-US" dirty="0"/>
              <a:t>footer </a:t>
            </a:r>
            <a:r>
              <a:rPr lang="el-GR" dirty="0"/>
              <a:t>πληροφορίες σχετικά με το κείμενο που εμφανίζονται σε κάθε σελίδα (π.χ. τίτλος, συγγραφέας, αριθμός σελίδας κλπ) Υπάρχουν και έτοιμα </a:t>
            </a:r>
            <a:r>
              <a:rPr lang="en-US" dirty="0"/>
              <a:t>templates</a:t>
            </a:r>
            <a:r>
              <a:rPr lang="el-GR" dirty="0"/>
              <a:t> ανάλογα με το τι θέλουμε να βάλουμε. Έπειτα, από </a:t>
            </a:r>
            <a:r>
              <a:rPr lang="en-US" dirty="0"/>
              <a:t>edit header</a:t>
            </a:r>
            <a:r>
              <a:rPr lang="el-GR" dirty="0"/>
              <a:t>, </a:t>
            </a:r>
            <a:r>
              <a:rPr lang="en-US" dirty="0"/>
              <a:t>footer </a:t>
            </a:r>
            <a:r>
              <a:rPr lang="el-GR" dirty="0"/>
              <a:t>υπάρχει η δυνατότητα για επιλογές του τύπου «διαφορετικές κεφαλίδες και υποσέλιδα για μονές και ζυγές σελίδες, διαφορετικά για πρώτη σελίδα κλπ»</a:t>
            </a:r>
          </a:p>
        </p:txBody>
      </p:sp>
    </p:spTree>
    <p:extLst>
      <p:ext uri="{BB962C8B-B14F-4D97-AF65-F5344CB8AC3E}">
        <p14:creationId xmlns:p14="http://schemas.microsoft.com/office/powerpoint/2010/main" val="1792104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2313" y="350738"/>
            <a:ext cx="7729728" cy="1188720"/>
          </a:xfrm>
        </p:spPr>
        <p:txBody>
          <a:bodyPr/>
          <a:lstStyle/>
          <a:p>
            <a:r>
              <a:rPr lang="el-GR" dirty="0" smtClean="0"/>
              <a:t>Εισαγωγη Εξισωσεων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273" y="1828147"/>
            <a:ext cx="7729728" cy="3101983"/>
          </a:xfrm>
        </p:spPr>
        <p:txBody>
          <a:bodyPr/>
          <a:lstStyle/>
          <a:p>
            <a:r>
              <a:rPr lang="el-GR" dirty="0"/>
              <a:t>από </a:t>
            </a:r>
            <a:r>
              <a:rPr lang="en-US" dirty="0"/>
              <a:t>Equations </a:t>
            </a:r>
            <a:r>
              <a:rPr lang="el-GR" dirty="0"/>
              <a:t>ή Α</a:t>
            </a:r>
            <a:r>
              <a:rPr lang="en-US" dirty="0" err="1"/>
              <a:t>lt</a:t>
            </a:r>
            <a:r>
              <a:rPr lang="el-GR" dirty="0"/>
              <a:t>+=. Και στο μενού πάνω εμφανίζονται τα διάφορα σύμβολα.</a:t>
            </a:r>
          </a:p>
          <a:p>
            <a:r>
              <a:rPr lang="el-GR" dirty="0"/>
              <a:t>Όταν μέσα στην εξίσωση βάζουμε κάτι σε κάποια δύναμη ^ ενώ όταν βάζουμε δείκτη _.</a:t>
            </a:r>
          </a:p>
          <a:p>
            <a:r>
              <a:rPr lang="el-GR" dirty="0"/>
              <a:t>Και από τις επιλογές μπορούμε εύκολα να βάλουμε ρίζες, σύμβολα αθροίσματος, ολοκληρώματα και άλλα πολλά.</a:t>
            </a:r>
          </a:p>
          <a:p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73" y="4092036"/>
            <a:ext cx="11109946" cy="260921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5290457" y="3683726"/>
            <a:ext cx="2651760" cy="7576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359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Αιθμηση εξισωσης στο </a:t>
            </a:r>
            <a:r>
              <a:rPr lang="en-GB" dirty="0" smtClean="0"/>
              <a:t>word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6994" y="2664169"/>
            <a:ext cx="8628453" cy="3240242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l-GR" dirty="0" smtClean="0"/>
              <a:t>Εισαγωγή </a:t>
            </a:r>
            <a:r>
              <a:rPr lang="el-GR" dirty="0"/>
              <a:t>Πίνακα 3 </a:t>
            </a:r>
            <a:r>
              <a:rPr lang="en-US" dirty="0"/>
              <a:t>x</a:t>
            </a:r>
            <a:r>
              <a:rPr lang="el-GR" dirty="0"/>
              <a:t> 1</a:t>
            </a:r>
          </a:p>
          <a:p>
            <a:pPr lvl="0"/>
            <a:r>
              <a:rPr lang="el-GR" dirty="0"/>
              <a:t>Δεξί κλικ </a:t>
            </a:r>
            <a:r>
              <a:rPr lang="en-US" dirty="0"/>
              <a:t>“Table Properties” </a:t>
            </a:r>
            <a:endParaRPr lang="el-GR" dirty="0"/>
          </a:p>
          <a:p>
            <a:pPr lvl="0"/>
            <a:r>
              <a:rPr lang="en-US" dirty="0"/>
              <a:t>Preferred width 7% measure in per cent</a:t>
            </a:r>
            <a:endParaRPr lang="el-GR" dirty="0"/>
          </a:p>
          <a:p>
            <a:pPr lvl="0"/>
            <a:r>
              <a:rPr lang="en-US" dirty="0"/>
              <a:t>Next Column</a:t>
            </a:r>
            <a:endParaRPr lang="el-GR" dirty="0"/>
          </a:p>
          <a:p>
            <a:pPr lvl="0"/>
            <a:r>
              <a:rPr lang="en-US" dirty="0"/>
              <a:t>Preferred width 86% measure in per cent </a:t>
            </a:r>
            <a:endParaRPr lang="el-GR" dirty="0"/>
          </a:p>
          <a:p>
            <a:pPr lvl="0"/>
            <a:r>
              <a:rPr lang="en-US" dirty="0"/>
              <a:t>Next Column</a:t>
            </a:r>
            <a:endParaRPr lang="el-GR" dirty="0"/>
          </a:p>
          <a:p>
            <a:pPr lvl="0"/>
            <a:r>
              <a:rPr lang="en-US" dirty="0"/>
              <a:t>Preferred width 7% measure in per cent</a:t>
            </a:r>
            <a:endParaRPr lang="el-GR" dirty="0"/>
          </a:p>
          <a:p>
            <a:pPr lvl="0"/>
            <a:r>
              <a:rPr lang="el-GR" dirty="0"/>
              <a:t>Στη μεσαία στήλη εισάγουμε την εξίσωση και στην δεξιά τον αύξοντα αριθμό της εξίσωσης.</a:t>
            </a:r>
          </a:p>
          <a:p>
            <a:pPr lvl="0"/>
            <a:r>
              <a:rPr lang="el-GR" dirty="0"/>
              <a:t>Μετά από </a:t>
            </a:r>
            <a:r>
              <a:rPr lang="en-US" dirty="0"/>
              <a:t>table tools</a:t>
            </a:r>
            <a:endParaRPr lang="el-GR" dirty="0"/>
          </a:p>
          <a:p>
            <a:pPr lvl="0"/>
            <a:r>
              <a:rPr lang="en-US" dirty="0"/>
              <a:t>Design</a:t>
            </a:r>
            <a:endParaRPr lang="el-GR" dirty="0"/>
          </a:p>
          <a:p>
            <a:pPr lvl="0"/>
            <a:r>
              <a:rPr lang="en-US" dirty="0"/>
              <a:t>Plain Table 4</a:t>
            </a:r>
            <a:endParaRPr lang="el-GR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359974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953" y="37229"/>
            <a:ext cx="7729728" cy="1188720"/>
          </a:xfrm>
        </p:spPr>
        <p:txBody>
          <a:bodyPr/>
          <a:lstStyle/>
          <a:p>
            <a:r>
              <a:rPr lang="en-GB" dirty="0" smtClean="0"/>
              <a:t>Design Tab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71" y="2523436"/>
            <a:ext cx="11215501" cy="1251730"/>
          </a:xfrm>
        </p:spPr>
      </p:pic>
      <p:sp>
        <p:nvSpPr>
          <p:cNvPr id="5" name="TextBox 4"/>
          <p:cNvSpPr txBox="1"/>
          <p:nvPr/>
        </p:nvSpPr>
        <p:spPr>
          <a:xfrm>
            <a:off x="8072845" y="1041283"/>
            <a:ext cx="2834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Κενο μεταξυ παραγράφων</a:t>
            </a:r>
            <a:endParaRPr lang="el-GR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8765177" y="1410615"/>
            <a:ext cx="875212" cy="14501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068388" y="4140925"/>
            <a:ext cx="3004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Προσθήκη Υδατογραφήματος</a:t>
            </a:r>
            <a:endParaRPr lang="el-GR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7040880" y="3226525"/>
            <a:ext cx="3370217" cy="11234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654834" y="5181600"/>
            <a:ext cx="3487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Επεξεργασία ορίων σελίδας, Προσθήκη περιγραμματος σελίδας</a:t>
            </a:r>
            <a:endParaRPr lang="el-GR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10411097" y="3500846"/>
            <a:ext cx="822960" cy="16807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7247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729728" cy="1188720"/>
          </a:xfrm>
        </p:spPr>
        <p:txBody>
          <a:bodyPr/>
          <a:lstStyle/>
          <a:p>
            <a:r>
              <a:rPr lang="en-US" b="1" dirty="0"/>
              <a:t>Page </a:t>
            </a:r>
            <a:r>
              <a:rPr lang="en-US" b="1" dirty="0" smtClean="0"/>
              <a:t>Layout</a:t>
            </a:r>
            <a:r>
              <a:rPr lang="el-GR" b="1" dirty="0" smtClean="0"/>
              <a:t> Ταβ</a:t>
            </a:r>
            <a:endParaRPr lang="el-GR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26" y="1591416"/>
            <a:ext cx="11304555" cy="1713486"/>
          </a:xfrm>
        </p:spPr>
      </p:pic>
      <p:sp>
        <p:nvSpPr>
          <p:cNvPr id="6" name="TextBox 5"/>
          <p:cNvSpPr txBox="1"/>
          <p:nvPr/>
        </p:nvSpPr>
        <p:spPr>
          <a:xfrm>
            <a:off x="101192" y="4088674"/>
            <a:ext cx="2001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Και από</a:t>
            </a:r>
          </a:p>
          <a:p>
            <a:r>
              <a:rPr lang="el-GR" dirty="0" smtClean="0"/>
              <a:t> εδώ τα περιθώρεια</a:t>
            </a:r>
          </a:p>
          <a:p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875210" y="5159829"/>
            <a:ext cx="202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Προσανατολισμός σελίδας</a:t>
            </a:r>
            <a:endParaRPr lang="el-GR" dirty="0"/>
          </a:p>
        </p:txBody>
      </p:sp>
      <p:sp>
        <p:nvSpPr>
          <p:cNvPr id="8" name="TextBox 7"/>
          <p:cNvSpPr txBox="1"/>
          <p:nvPr/>
        </p:nvSpPr>
        <p:spPr>
          <a:xfrm>
            <a:off x="1658983" y="4191391"/>
            <a:ext cx="195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Μέγεθος Σελίδας</a:t>
            </a:r>
            <a:endParaRPr lang="el-GR" dirty="0"/>
          </a:p>
        </p:txBody>
      </p:sp>
      <p:sp>
        <p:nvSpPr>
          <p:cNvPr id="9" name="TextBox 8"/>
          <p:cNvSpPr txBox="1"/>
          <p:nvPr/>
        </p:nvSpPr>
        <p:spPr>
          <a:xfrm>
            <a:off x="3864864" y="3707598"/>
            <a:ext cx="1987296" cy="381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Αριθμός Στηλών</a:t>
            </a:r>
            <a:endParaRPr lang="el-GR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48194" y="2847703"/>
            <a:ext cx="391886" cy="12409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325009" y="2879234"/>
            <a:ext cx="333974" cy="24097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2011680" y="2894340"/>
            <a:ext cx="541239" cy="13454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2638697" y="2915369"/>
            <a:ext cx="1463040" cy="8644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409650" y="4560723"/>
            <a:ext cx="5473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TIP: A</a:t>
            </a:r>
            <a:r>
              <a:rPr lang="el-GR" dirty="0" smtClean="0"/>
              <a:t>ντί να πατάμε</a:t>
            </a:r>
            <a:r>
              <a:rPr lang="en-GB" dirty="0" smtClean="0"/>
              <a:t> enter, enter </a:t>
            </a:r>
            <a:r>
              <a:rPr lang="el-GR" dirty="0" smtClean="0"/>
              <a:t>για να αλλάξουμε σελίδα, από  </a:t>
            </a:r>
            <a:r>
              <a:rPr lang="en-GB" dirty="0" smtClean="0"/>
              <a:t>breaks</a:t>
            </a:r>
            <a:r>
              <a:rPr lang="el-GR" dirty="0" smtClean="0"/>
              <a:t>, επιλέγουμε </a:t>
            </a:r>
            <a:r>
              <a:rPr lang="en-GB" dirty="0" smtClean="0"/>
              <a:t>new page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42307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tab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Table of contents -&gt; </a:t>
            </a:r>
            <a:r>
              <a:rPr lang="el-GR" dirty="0"/>
              <a:t>περιεχόμενα</a:t>
            </a:r>
            <a:r>
              <a:rPr lang="en-US" dirty="0"/>
              <a:t>. </a:t>
            </a:r>
            <a:r>
              <a:rPr lang="el-GR" dirty="0"/>
              <a:t>Μπαίνουν αυτόματα ανάλογα με τα </a:t>
            </a:r>
            <a:r>
              <a:rPr lang="en-US" dirty="0"/>
              <a:t>Headings </a:t>
            </a:r>
            <a:r>
              <a:rPr lang="el-GR" dirty="0"/>
              <a:t>μέσα στο κείμενο</a:t>
            </a:r>
          </a:p>
          <a:p>
            <a:r>
              <a:rPr lang="el-GR" dirty="0"/>
              <a:t>Κάθε φορά που αλλάζουμε κάτι στα </a:t>
            </a:r>
            <a:r>
              <a:rPr lang="en-US" dirty="0"/>
              <a:t>Headings </a:t>
            </a:r>
            <a:r>
              <a:rPr lang="el-GR" dirty="0"/>
              <a:t>ή στο κείμενο κάνουμε </a:t>
            </a:r>
            <a:r>
              <a:rPr lang="en-US" dirty="0"/>
              <a:t>Update Table</a:t>
            </a:r>
            <a:r>
              <a:rPr lang="el-GR" dirty="0"/>
              <a:t> για να ενημερωθούν τα περιεχόμενα. Δυστυχώς ή ευτυχώς δε γίνεται αυτόματα το πράγμα</a:t>
            </a:r>
          </a:p>
          <a:p>
            <a:r>
              <a:rPr lang="el-GR" dirty="0"/>
              <a:t>Insert </a:t>
            </a:r>
            <a:r>
              <a:rPr lang="en-US" dirty="0"/>
              <a:t>footnote </a:t>
            </a:r>
            <a:r>
              <a:rPr lang="el-GR" dirty="0"/>
              <a:t>για εισαγωγή υποσημειώσεων στο υποσέλιδο. Με την επιλογή αυτή εμφανίζεται και αυτόματα υποσέλιδο στη σελίδα που μπαίνει η υποσημείωση.</a:t>
            </a:r>
          </a:p>
          <a:p>
            <a:r>
              <a:rPr lang="el-GR" dirty="0"/>
              <a:t>Εισαγωγή βιβλιογραφίας</a:t>
            </a:r>
          </a:p>
          <a:p>
            <a:r>
              <a:rPr lang="el-GR" dirty="0"/>
              <a:t>Για νέα πηγή</a:t>
            </a:r>
          </a:p>
          <a:p>
            <a:r>
              <a:rPr lang="en-US" dirty="0"/>
              <a:t>Insert Citation</a:t>
            </a:r>
            <a:r>
              <a:rPr lang="el-GR" dirty="0"/>
              <a:t>-&gt; </a:t>
            </a:r>
            <a:r>
              <a:rPr lang="en-US" dirty="0"/>
              <a:t>Add New Source</a:t>
            </a:r>
            <a:r>
              <a:rPr lang="el-GR" dirty="0"/>
              <a:t>-&gt; Συμπλήρωση Στοιχείων</a:t>
            </a:r>
          </a:p>
          <a:p>
            <a:r>
              <a:rPr lang="el-GR" dirty="0"/>
              <a:t>Για ήδη υπάρχουσα πηγή</a:t>
            </a:r>
          </a:p>
          <a:p>
            <a:r>
              <a:rPr lang="en-US" dirty="0"/>
              <a:t>Insert Citation</a:t>
            </a:r>
            <a:r>
              <a:rPr lang="el-GR" dirty="0"/>
              <a:t>-&gt; Και επιλέγουμε ήδη καταχωρημένο βιβλίο/άρθρο</a:t>
            </a:r>
          </a:p>
          <a:p>
            <a:r>
              <a:rPr lang="el-GR" dirty="0"/>
              <a:t>Για εμφάνιση βιβλιογραφία στο τέλος Bibliography. Για </a:t>
            </a:r>
            <a:r>
              <a:rPr lang="en-US" dirty="0"/>
              <a:t>Style IEEE</a:t>
            </a:r>
            <a:r>
              <a:rPr lang="el-GR" dirty="0"/>
              <a:t> 2006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588579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4850" y="220109"/>
            <a:ext cx="7729728" cy="1188720"/>
          </a:xfrm>
        </p:spPr>
        <p:txBody>
          <a:bodyPr/>
          <a:lstStyle/>
          <a:p>
            <a:r>
              <a:rPr lang="el-GR" dirty="0" smtClean="0"/>
              <a:t>Εισαγωγη ετοιμου εξωφυλλου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77" y="1658985"/>
            <a:ext cx="5666970" cy="4898570"/>
          </a:xfrm>
        </p:spPr>
      </p:pic>
    </p:spTree>
    <p:extLst>
      <p:ext uri="{BB962C8B-B14F-4D97-AF65-F5344CB8AC3E}">
        <p14:creationId xmlns:p14="http://schemas.microsoft.com/office/powerpoint/2010/main" val="5677743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617" y="0"/>
            <a:ext cx="12004766" cy="1188720"/>
          </a:xfrm>
        </p:spPr>
        <p:txBody>
          <a:bodyPr/>
          <a:lstStyle/>
          <a:p>
            <a:r>
              <a:rPr lang="el-GR" dirty="0" smtClean="0"/>
              <a:t>Εναρξη αριθμησης εκ νεου μεςα στο κειμενο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4" y="1384662"/>
            <a:ext cx="4722298" cy="480371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473" y="1384662"/>
            <a:ext cx="5916605" cy="4568217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4754222" y="3668770"/>
            <a:ext cx="223440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0300711" y="3780274"/>
            <a:ext cx="223440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00733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02" y="1743136"/>
            <a:ext cx="3787120" cy="31019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490" y="866719"/>
            <a:ext cx="6977510" cy="485481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4345022" y="3507661"/>
            <a:ext cx="223440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30629" y="3507661"/>
            <a:ext cx="9865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3240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Λεζαντεσ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Επιλέγουμε τον πίνακα ή τη λεζάντα</a:t>
            </a:r>
          </a:p>
          <a:p>
            <a:r>
              <a:rPr lang="el-GR" dirty="0" smtClean="0"/>
              <a:t>Εισαγωγή Λεζάντας</a:t>
            </a:r>
            <a:r>
              <a:rPr lang="en-GB" dirty="0" smtClean="0"/>
              <a:t> </a:t>
            </a:r>
            <a:r>
              <a:rPr lang="el-GR" dirty="0" smtClean="0"/>
              <a:t>/ </a:t>
            </a:r>
            <a:r>
              <a:rPr lang="en-GB" dirty="0" smtClean="0"/>
              <a:t>Insert Caption</a:t>
            </a:r>
          </a:p>
          <a:p>
            <a:r>
              <a:rPr lang="el-GR" dirty="0" smtClean="0"/>
              <a:t>Οι λεζάντες στους πίνακες από πάνω!!!</a:t>
            </a:r>
          </a:p>
          <a:p>
            <a:r>
              <a:rPr lang="el-GR" dirty="0" smtClean="0"/>
              <a:t>Οι λεζάντες στις εικόνες από κάτω!!!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9356289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5346" y="455241"/>
            <a:ext cx="7729728" cy="1188720"/>
          </a:xfrm>
        </p:spPr>
        <p:txBody>
          <a:bodyPr/>
          <a:lstStyle/>
          <a:p>
            <a:r>
              <a:rPr lang="en-GB" dirty="0" smtClean="0"/>
              <a:t>Reference </a:t>
            </a:r>
            <a:r>
              <a:rPr lang="el-GR" dirty="0" smtClean="0"/>
              <a:t>Σε εικονα ή σχημα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821" y="1841862"/>
            <a:ext cx="9146778" cy="4915552"/>
          </a:xfrm>
        </p:spPr>
      </p:pic>
      <p:cxnSp>
        <p:nvCxnSpPr>
          <p:cNvPr id="6" name="Straight Arrow Connector 5"/>
          <p:cNvCxnSpPr/>
          <p:nvPr/>
        </p:nvCxnSpPr>
        <p:spPr>
          <a:xfrm>
            <a:off x="3200400" y="3958046"/>
            <a:ext cx="1854926" cy="1760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065625" y="1590762"/>
            <a:ext cx="3296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FFFF00"/>
                </a:solidFill>
              </a:rPr>
              <a:t>Βήμα 1 Πατάμε στο </a:t>
            </a:r>
            <a:r>
              <a:rPr lang="en-GB" dirty="0" smtClean="0">
                <a:solidFill>
                  <a:srgbClr val="FFFF00"/>
                </a:solidFill>
              </a:rPr>
              <a:t>cross- reference</a:t>
            </a:r>
            <a:endParaRPr lang="el-GR" dirty="0" smtClean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1075" y="3376308"/>
            <a:ext cx="32526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FF0000"/>
                </a:solidFill>
              </a:rPr>
              <a:t>Βήμα 2: Επιλέγουμε τι</a:t>
            </a:r>
            <a:r>
              <a:rPr lang="en-GB" dirty="0" smtClean="0">
                <a:solidFill>
                  <a:srgbClr val="FF0000"/>
                </a:solidFill>
              </a:rPr>
              <a:t> (</a:t>
            </a:r>
            <a:r>
              <a:rPr lang="el-GR" dirty="0" smtClean="0">
                <a:solidFill>
                  <a:srgbClr val="FF0000"/>
                </a:solidFill>
              </a:rPr>
              <a:t>εικόνα, πίνακα, εξίσωση) θέλουμε να κάνουμε </a:t>
            </a:r>
            <a:r>
              <a:rPr lang="en-GB" dirty="0" smtClean="0">
                <a:solidFill>
                  <a:srgbClr val="FF0000"/>
                </a:solidFill>
              </a:rPr>
              <a:t>reference</a:t>
            </a:r>
            <a:endParaRPr lang="el-GR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853646" y="2111829"/>
            <a:ext cx="2338251" cy="7315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61703" y="5029200"/>
            <a:ext cx="2534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00B050"/>
                </a:solidFill>
              </a:rPr>
              <a:t>Βήμα 3: Επιλέγουμε ποιον πίνακα, εικόνα, εξίσωση θελουμε και πατάμε </a:t>
            </a:r>
            <a:r>
              <a:rPr lang="en-GB" dirty="0" smtClean="0">
                <a:solidFill>
                  <a:srgbClr val="00B050"/>
                </a:solidFill>
              </a:rPr>
              <a:t>insert</a:t>
            </a:r>
            <a:endParaRPr lang="el-GR" dirty="0">
              <a:solidFill>
                <a:srgbClr val="00B05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2860766" y="4924697"/>
            <a:ext cx="2194560" cy="4833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860766" y="5617030"/>
            <a:ext cx="4232365" cy="4571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0242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Extra add in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Μ</a:t>
            </a:r>
            <a:r>
              <a:rPr lang="en-US" dirty="0" err="1"/>
              <a:t>icrosoft</a:t>
            </a:r>
            <a:r>
              <a:rPr lang="en-US" dirty="0"/>
              <a:t> Mathematics Add In 2013 for Word And One Note. </a:t>
            </a:r>
            <a:r>
              <a:rPr lang="en-US" u="sng" dirty="0">
                <a:hlinkClick r:id="rId2"/>
              </a:rPr>
              <a:t>http://www.microsoft.com/en-us/download/confirmation.aspx?id=36777</a:t>
            </a:r>
            <a:endParaRPr lang="el-GR" dirty="0"/>
          </a:p>
          <a:p>
            <a:r>
              <a:rPr lang="el-GR" dirty="0"/>
              <a:t>Έχει τα κλασσικά που προσφέρει και το </a:t>
            </a:r>
            <a:r>
              <a:rPr lang="en-US" dirty="0"/>
              <a:t>Word </a:t>
            </a:r>
            <a:r>
              <a:rPr lang="el-GR" dirty="0"/>
              <a:t>όσον αφορά στις εξισώσεις, όμως, εκτός αυτού, έχει και επιλογές υπολογισμού και πλοταρίσματος εξισώσεων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93018215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635D4D"/>
      </a:dk2>
      <a:lt2>
        <a:srgbClr val="D8D6BA"/>
      </a:lt2>
      <a:accent1>
        <a:srgbClr val="9CBEBD"/>
      </a:accent1>
      <a:accent2>
        <a:srgbClr val="D2CB6C"/>
      </a:accent2>
      <a:accent3>
        <a:srgbClr val="9D9A93"/>
      </a:accent3>
      <a:accent4>
        <a:srgbClr val="C89F5D"/>
      </a:accent4>
      <a:accent5>
        <a:srgbClr val="A9A57C"/>
      </a:accent5>
      <a:accent6>
        <a:srgbClr val="95A39D"/>
      </a:accent6>
      <a:hlink>
        <a:srgbClr val="D25814"/>
      </a:hlink>
      <a:folHlink>
        <a:srgbClr val="849A0A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0BDC4BB7-8AF9-46FD-8C32-AB93AC9C41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162</TotalTime>
  <Words>900</Words>
  <Application>Microsoft Office PowerPoint</Application>
  <PresentationFormat>Widescreen</PresentationFormat>
  <Paragraphs>109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Corbel</vt:lpstr>
      <vt:lpstr>Gill Sans MT</vt:lpstr>
      <vt:lpstr>Times New Roman</vt:lpstr>
      <vt:lpstr>Parcel</vt:lpstr>
      <vt:lpstr>Word-the basics</vt:lpstr>
      <vt:lpstr>Tι εστι?</vt:lpstr>
      <vt:lpstr>TABS (Καρτελεσ)</vt:lpstr>
      <vt:lpstr>File Tab</vt:lpstr>
      <vt:lpstr>Tips</vt:lpstr>
      <vt:lpstr>HOME Tab</vt:lpstr>
      <vt:lpstr>PowerPoint Presentation</vt:lpstr>
      <vt:lpstr>Συντομευσεισ</vt:lpstr>
      <vt:lpstr>Κι αλλεσ συντομευσεισ</vt:lpstr>
      <vt:lpstr>Insert Tab</vt:lpstr>
      <vt:lpstr>Insert Tab</vt:lpstr>
      <vt:lpstr>Εισαγωγη Εξισωσεων</vt:lpstr>
      <vt:lpstr>Αιθμηση εξισωσης στο word</vt:lpstr>
      <vt:lpstr>Design Tab</vt:lpstr>
      <vt:lpstr>Page Layout Ταβ</vt:lpstr>
      <vt:lpstr>References tab</vt:lpstr>
      <vt:lpstr>Εισαγωγη ετοιμου εξωφυλλου</vt:lpstr>
      <vt:lpstr>Εναρξη αριθμησης εκ νεου μεςα στο κειμενο</vt:lpstr>
      <vt:lpstr>PowerPoint Presentation</vt:lpstr>
      <vt:lpstr>Λεζαντεσ</vt:lpstr>
      <vt:lpstr>Reference Σε εικονα ή σχημα</vt:lpstr>
      <vt:lpstr>Extra add 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Word-the basics</dc:title>
  <dc:creator>Dimitrios Zouraris</dc:creator>
  <cp:lastModifiedBy>Dimitrios Zouraris</cp:lastModifiedBy>
  <cp:revision>26</cp:revision>
  <dcterms:created xsi:type="dcterms:W3CDTF">2016-03-14T13:40:16Z</dcterms:created>
  <dcterms:modified xsi:type="dcterms:W3CDTF">2016-03-16T14:59:29Z</dcterms:modified>
</cp:coreProperties>
</file>